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D4132A-426B-4BF9-B58D-ED542BFBE3D2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98DDD47-6A70-40DF-B9A4-DEE1E5E9FA35}">
      <dgm:prSet/>
      <dgm:spPr/>
      <dgm:t>
        <a:bodyPr/>
        <a:lstStyle/>
        <a:p>
          <a:r>
            <a:rPr lang="en-US" dirty="0"/>
            <a:t>Check your credit score</a:t>
          </a:r>
        </a:p>
      </dgm:t>
    </dgm:pt>
    <dgm:pt modelId="{225EB177-C8AB-4A3B-B68F-1FEEF013C8CC}" type="parTrans" cxnId="{4680EFC4-5EAA-4C19-8B3A-09F013BA7254}">
      <dgm:prSet/>
      <dgm:spPr/>
      <dgm:t>
        <a:bodyPr/>
        <a:lstStyle/>
        <a:p>
          <a:endParaRPr lang="en-US"/>
        </a:p>
      </dgm:t>
    </dgm:pt>
    <dgm:pt modelId="{B65E6DDB-EDA2-458F-AA31-ECE4AD0C04CB}" type="sibTrans" cxnId="{4680EFC4-5EAA-4C19-8B3A-09F013BA7254}">
      <dgm:prSet/>
      <dgm:spPr/>
      <dgm:t>
        <a:bodyPr/>
        <a:lstStyle/>
        <a:p>
          <a:endParaRPr lang="en-US"/>
        </a:p>
      </dgm:t>
    </dgm:pt>
    <dgm:pt modelId="{3AD76A5E-6859-404B-A036-6054078A7299}">
      <dgm:prSet/>
      <dgm:spPr/>
      <dgm:t>
        <a:bodyPr/>
        <a:lstStyle/>
        <a:p>
          <a:r>
            <a:rPr lang="en-US" dirty="0"/>
            <a:t>Prequalification</a:t>
          </a:r>
        </a:p>
      </dgm:t>
    </dgm:pt>
    <dgm:pt modelId="{88160E8F-0FEE-4F53-AAE3-B44BD7BBBB5A}" type="parTrans" cxnId="{DCBF3D33-C5CA-4A37-93A3-1DC6C69BE834}">
      <dgm:prSet/>
      <dgm:spPr/>
      <dgm:t>
        <a:bodyPr/>
        <a:lstStyle/>
        <a:p>
          <a:endParaRPr lang="en-US"/>
        </a:p>
      </dgm:t>
    </dgm:pt>
    <dgm:pt modelId="{26D8C21D-CBAA-4A55-9775-ECAADA9EAED9}" type="sibTrans" cxnId="{DCBF3D33-C5CA-4A37-93A3-1DC6C69BE834}">
      <dgm:prSet/>
      <dgm:spPr/>
      <dgm:t>
        <a:bodyPr/>
        <a:lstStyle/>
        <a:p>
          <a:endParaRPr lang="en-US"/>
        </a:p>
      </dgm:t>
    </dgm:pt>
    <dgm:pt modelId="{7E2193CC-FD6B-44DD-9B0C-E3473F672C92}">
      <dgm:prSet/>
      <dgm:spPr/>
      <dgm:t>
        <a:bodyPr/>
        <a:lstStyle/>
        <a:p>
          <a:r>
            <a:rPr lang="en-US" dirty="0"/>
            <a:t>Preapproval</a:t>
          </a:r>
        </a:p>
      </dgm:t>
    </dgm:pt>
    <dgm:pt modelId="{F15D3EC1-3126-4250-A8ED-E0C3CA959DFF}" type="parTrans" cxnId="{6F7DEA4C-7EAD-40AF-BA82-79757FFEAD7C}">
      <dgm:prSet/>
      <dgm:spPr/>
      <dgm:t>
        <a:bodyPr/>
        <a:lstStyle/>
        <a:p>
          <a:endParaRPr lang="en-US"/>
        </a:p>
      </dgm:t>
    </dgm:pt>
    <dgm:pt modelId="{B87B2239-B385-4866-A38F-D71FFEF3C3C5}" type="sibTrans" cxnId="{6F7DEA4C-7EAD-40AF-BA82-79757FFEAD7C}">
      <dgm:prSet/>
      <dgm:spPr/>
      <dgm:t>
        <a:bodyPr/>
        <a:lstStyle/>
        <a:p>
          <a:endParaRPr lang="en-US"/>
        </a:p>
      </dgm:t>
    </dgm:pt>
    <dgm:pt modelId="{5E3AFE5B-B069-428F-943F-12BDCAA17B33}">
      <dgm:prSet/>
      <dgm:spPr/>
      <dgm:t>
        <a:bodyPr/>
        <a:lstStyle/>
        <a:p>
          <a:r>
            <a:rPr lang="en-US" dirty="0"/>
            <a:t>Mortgage application</a:t>
          </a:r>
        </a:p>
      </dgm:t>
    </dgm:pt>
    <dgm:pt modelId="{E1ECFE24-60E5-4DA8-8624-1C07DE9994DA}" type="parTrans" cxnId="{5354A1A6-628D-4F15-980B-C80D1A04723F}">
      <dgm:prSet/>
      <dgm:spPr/>
      <dgm:t>
        <a:bodyPr/>
        <a:lstStyle/>
        <a:p>
          <a:endParaRPr lang="en-US"/>
        </a:p>
      </dgm:t>
    </dgm:pt>
    <dgm:pt modelId="{8A5949BE-4537-4BAB-9BA1-DD350AD95F73}" type="sibTrans" cxnId="{5354A1A6-628D-4F15-980B-C80D1A04723F}">
      <dgm:prSet/>
      <dgm:spPr/>
      <dgm:t>
        <a:bodyPr/>
        <a:lstStyle/>
        <a:p>
          <a:endParaRPr lang="en-US"/>
        </a:p>
      </dgm:t>
    </dgm:pt>
    <dgm:pt modelId="{FFF1BDD4-ABF7-4ABF-ADA7-F00A05F19732}" type="pres">
      <dgm:prSet presAssocID="{16D4132A-426B-4BF9-B58D-ED542BFBE3D2}" presName="rootnode" presStyleCnt="0">
        <dgm:presLayoutVars>
          <dgm:chMax/>
          <dgm:chPref/>
          <dgm:dir/>
          <dgm:animLvl val="lvl"/>
        </dgm:presLayoutVars>
      </dgm:prSet>
      <dgm:spPr/>
    </dgm:pt>
    <dgm:pt modelId="{75FC432F-C20E-4548-89A8-16C8532AD367}" type="pres">
      <dgm:prSet presAssocID="{098DDD47-6A70-40DF-B9A4-DEE1E5E9FA35}" presName="composite" presStyleCnt="0"/>
      <dgm:spPr/>
    </dgm:pt>
    <dgm:pt modelId="{2525307B-75E7-4AFC-8D6D-327EBCCEA432}" type="pres">
      <dgm:prSet presAssocID="{098DDD47-6A70-40DF-B9A4-DEE1E5E9FA35}" presName="bentUpArrow1" presStyleLbl="alignImgPlace1" presStyleIdx="0" presStyleCnt="3"/>
      <dgm:spPr/>
    </dgm:pt>
    <dgm:pt modelId="{5B27A51F-17B7-416A-9FA0-EBC14325B369}" type="pres">
      <dgm:prSet presAssocID="{098DDD47-6A70-40DF-B9A4-DEE1E5E9FA35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C704E6A4-CC35-4AD4-8236-AA5CE226DAB6}" type="pres">
      <dgm:prSet presAssocID="{098DDD47-6A70-40DF-B9A4-DEE1E5E9FA35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7C90D851-F787-4CB0-86B3-8350B6CAC8FB}" type="pres">
      <dgm:prSet presAssocID="{B65E6DDB-EDA2-458F-AA31-ECE4AD0C04CB}" presName="sibTrans" presStyleCnt="0"/>
      <dgm:spPr/>
    </dgm:pt>
    <dgm:pt modelId="{CC354796-11A4-4A66-B2BF-E7EF42F0D26E}" type="pres">
      <dgm:prSet presAssocID="{3AD76A5E-6859-404B-A036-6054078A7299}" presName="composite" presStyleCnt="0"/>
      <dgm:spPr/>
    </dgm:pt>
    <dgm:pt modelId="{A13CBE0E-76C5-4EC6-AC8C-62224958A882}" type="pres">
      <dgm:prSet presAssocID="{3AD76A5E-6859-404B-A036-6054078A7299}" presName="bentUpArrow1" presStyleLbl="alignImgPlace1" presStyleIdx="1" presStyleCnt="3"/>
      <dgm:spPr/>
    </dgm:pt>
    <dgm:pt modelId="{60316E15-1626-478D-BA73-59091282CA9F}" type="pres">
      <dgm:prSet presAssocID="{3AD76A5E-6859-404B-A036-6054078A7299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93D809BB-1107-41F0-B2B9-4B9650E1B745}" type="pres">
      <dgm:prSet presAssocID="{3AD76A5E-6859-404B-A036-6054078A7299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E50DF576-9825-4C56-A3CD-2EA212B850D5}" type="pres">
      <dgm:prSet presAssocID="{26D8C21D-CBAA-4A55-9775-ECAADA9EAED9}" presName="sibTrans" presStyleCnt="0"/>
      <dgm:spPr/>
    </dgm:pt>
    <dgm:pt modelId="{B869CF72-B4DF-4554-AADD-35FFC2EB2314}" type="pres">
      <dgm:prSet presAssocID="{7E2193CC-FD6B-44DD-9B0C-E3473F672C92}" presName="composite" presStyleCnt="0"/>
      <dgm:spPr/>
    </dgm:pt>
    <dgm:pt modelId="{CD430422-19ED-41ED-97CC-FFCCB8BFC1F9}" type="pres">
      <dgm:prSet presAssocID="{7E2193CC-FD6B-44DD-9B0C-E3473F672C92}" presName="bentUpArrow1" presStyleLbl="alignImgPlace1" presStyleIdx="2" presStyleCnt="3"/>
      <dgm:spPr/>
    </dgm:pt>
    <dgm:pt modelId="{F8A6B38E-7DAE-4078-A185-B7FE82694511}" type="pres">
      <dgm:prSet presAssocID="{7E2193CC-FD6B-44DD-9B0C-E3473F672C9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6725EB02-391A-489A-BF59-213CC4AE9C15}" type="pres">
      <dgm:prSet presAssocID="{7E2193CC-FD6B-44DD-9B0C-E3473F672C92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177A174-F42D-4858-BE9D-CF0B74D673DE}" type="pres">
      <dgm:prSet presAssocID="{B87B2239-B385-4866-A38F-D71FFEF3C3C5}" presName="sibTrans" presStyleCnt="0"/>
      <dgm:spPr/>
    </dgm:pt>
    <dgm:pt modelId="{2599EF63-089B-48AB-8DFA-536396A6CEE8}" type="pres">
      <dgm:prSet presAssocID="{5E3AFE5B-B069-428F-943F-12BDCAA17B33}" presName="composite" presStyleCnt="0"/>
      <dgm:spPr/>
    </dgm:pt>
    <dgm:pt modelId="{5059CF6B-0690-48BE-BA02-0FC939E9DCDB}" type="pres">
      <dgm:prSet presAssocID="{5E3AFE5B-B069-428F-943F-12BDCAA17B33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E0218323-C95D-4576-839B-374B62DCB94B}" type="presOf" srcId="{16D4132A-426B-4BF9-B58D-ED542BFBE3D2}" destId="{FFF1BDD4-ABF7-4ABF-ADA7-F00A05F19732}" srcOrd="0" destOrd="0" presId="urn:microsoft.com/office/officeart/2005/8/layout/StepDownProcess"/>
    <dgm:cxn modelId="{DCBF3D33-C5CA-4A37-93A3-1DC6C69BE834}" srcId="{16D4132A-426B-4BF9-B58D-ED542BFBE3D2}" destId="{3AD76A5E-6859-404B-A036-6054078A7299}" srcOrd="1" destOrd="0" parTransId="{88160E8F-0FEE-4F53-AAE3-B44BD7BBBB5A}" sibTransId="{26D8C21D-CBAA-4A55-9775-ECAADA9EAED9}"/>
    <dgm:cxn modelId="{536B384A-ADAE-48F2-BD43-0471B665AA9D}" type="presOf" srcId="{5E3AFE5B-B069-428F-943F-12BDCAA17B33}" destId="{5059CF6B-0690-48BE-BA02-0FC939E9DCDB}" srcOrd="0" destOrd="0" presId="urn:microsoft.com/office/officeart/2005/8/layout/StepDownProcess"/>
    <dgm:cxn modelId="{6F7DEA4C-7EAD-40AF-BA82-79757FFEAD7C}" srcId="{16D4132A-426B-4BF9-B58D-ED542BFBE3D2}" destId="{7E2193CC-FD6B-44DD-9B0C-E3473F672C92}" srcOrd="2" destOrd="0" parTransId="{F15D3EC1-3126-4250-A8ED-E0C3CA959DFF}" sibTransId="{B87B2239-B385-4866-A38F-D71FFEF3C3C5}"/>
    <dgm:cxn modelId="{5354A1A6-628D-4F15-980B-C80D1A04723F}" srcId="{16D4132A-426B-4BF9-B58D-ED542BFBE3D2}" destId="{5E3AFE5B-B069-428F-943F-12BDCAA17B33}" srcOrd="3" destOrd="0" parTransId="{E1ECFE24-60E5-4DA8-8624-1C07DE9994DA}" sibTransId="{8A5949BE-4537-4BAB-9BA1-DD350AD95F73}"/>
    <dgm:cxn modelId="{9DC992AF-B795-4B98-81E0-8163DDEAE95F}" type="presOf" srcId="{098DDD47-6A70-40DF-B9A4-DEE1E5E9FA35}" destId="{5B27A51F-17B7-416A-9FA0-EBC14325B369}" srcOrd="0" destOrd="0" presId="urn:microsoft.com/office/officeart/2005/8/layout/StepDownProcess"/>
    <dgm:cxn modelId="{4680EFC4-5EAA-4C19-8B3A-09F013BA7254}" srcId="{16D4132A-426B-4BF9-B58D-ED542BFBE3D2}" destId="{098DDD47-6A70-40DF-B9A4-DEE1E5E9FA35}" srcOrd="0" destOrd="0" parTransId="{225EB177-C8AB-4A3B-B68F-1FEEF013C8CC}" sibTransId="{B65E6DDB-EDA2-458F-AA31-ECE4AD0C04CB}"/>
    <dgm:cxn modelId="{0F8292CC-9139-4757-ADAD-4C65E24E6DD0}" type="presOf" srcId="{3AD76A5E-6859-404B-A036-6054078A7299}" destId="{60316E15-1626-478D-BA73-59091282CA9F}" srcOrd="0" destOrd="0" presId="urn:microsoft.com/office/officeart/2005/8/layout/StepDownProcess"/>
    <dgm:cxn modelId="{39ED7AF9-CCE7-4D58-845F-72A32D9969DE}" type="presOf" srcId="{7E2193CC-FD6B-44DD-9B0C-E3473F672C92}" destId="{F8A6B38E-7DAE-4078-A185-B7FE82694511}" srcOrd="0" destOrd="0" presId="urn:microsoft.com/office/officeart/2005/8/layout/StepDownProcess"/>
    <dgm:cxn modelId="{A06D1ABE-0CEB-4A09-B8FB-11E7FFB33D48}" type="presParOf" srcId="{FFF1BDD4-ABF7-4ABF-ADA7-F00A05F19732}" destId="{75FC432F-C20E-4548-89A8-16C8532AD367}" srcOrd="0" destOrd="0" presId="urn:microsoft.com/office/officeart/2005/8/layout/StepDownProcess"/>
    <dgm:cxn modelId="{9BA7A033-4017-4670-9999-0D2231E256D5}" type="presParOf" srcId="{75FC432F-C20E-4548-89A8-16C8532AD367}" destId="{2525307B-75E7-4AFC-8D6D-327EBCCEA432}" srcOrd="0" destOrd="0" presId="urn:microsoft.com/office/officeart/2005/8/layout/StepDownProcess"/>
    <dgm:cxn modelId="{9EFFBC7A-8953-41F0-949A-FEBA9FDA4A18}" type="presParOf" srcId="{75FC432F-C20E-4548-89A8-16C8532AD367}" destId="{5B27A51F-17B7-416A-9FA0-EBC14325B369}" srcOrd="1" destOrd="0" presId="urn:microsoft.com/office/officeart/2005/8/layout/StepDownProcess"/>
    <dgm:cxn modelId="{579AA3B2-ABD9-439A-8422-95CF75449E21}" type="presParOf" srcId="{75FC432F-C20E-4548-89A8-16C8532AD367}" destId="{C704E6A4-CC35-4AD4-8236-AA5CE226DAB6}" srcOrd="2" destOrd="0" presId="urn:microsoft.com/office/officeart/2005/8/layout/StepDownProcess"/>
    <dgm:cxn modelId="{FC0925AF-8BB6-42EE-9D9C-87F0E184D7E6}" type="presParOf" srcId="{FFF1BDD4-ABF7-4ABF-ADA7-F00A05F19732}" destId="{7C90D851-F787-4CB0-86B3-8350B6CAC8FB}" srcOrd="1" destOrd="0" presId="urn:microsoft.com/office/officeart/2005/8/layout/StepDownProcess"/>
    <dgm:cxn modelId="{EB15FE99-B71E-4726-98A9-E60B94A61AE1}" type="presParOf" srcId="{FFF1BDD4-ABF7-4ABF-ADA7-F00A05F19732}" destId="{CC354796-11A4-4A66-B2BF-E7EF42F0D26E}" srcOrd="2" destOrd="0" presId="urn:microsoft.com/office/officeart/2005/8/layout/StepDownProcess"/>
    <dgm:cxn modelId="{2882B558-4EB4-4C2D-B5F3-876003E5F850}" type="presParOf" srcId="{CC354796-11A4-4A66-B2BF-E7EF42F0D26E}" destId="{A13CBE0E-76C5-4EC6-AC8C-62224958A882}" srcOrd="0" destOrd="0" presId="urn:microsoft.com/office/officeart/2005/8/layout/StepDownProcess"/>
    <dgm:cxn modelId="{2ACD9767-7848-4287-80D5-F83150B901A7}" type="presParOf" srcId="{CC354796-11A4-4A66-B2BF-E7EF42F0D26E}" destId="{60316E15-1626-478D-BA73-59091282CA9F}" srcOrd="1" destOrd="0" presId="urn:microsoft.com/office/officeart/2005/8/layout/StepDownProcess"/>
    <dgm:cxn modelId="{A24E2DE4-B937-4410-BDD1-7A44863DC0DC}" type="presParOf" srcId="{CC354796-11A4-4A66-B2BF-E7EF42F0D26E}" destId="{93D809BB-1107-41F0-B2B9-4B9650E1B745}" srcOrd="2" destOrd="0" presId="urn:microsoft.com/office/officeart/2005/8/layout/StepDownProcess"/>
    <dgm:cxn modelId="{ADDD4180-51AF-490C-AB67-608F03153354}" type="presParOf" srcId="{FFF1BDD4-ABF7-4ABF-ADA7-F00A05F19732}" destId="{E50DF576-9825-4C56-A3CD-2EA212B850D5}" srcOrd="3" destOrd="0" presId="urn:microsoft.com/office/officeart/2005/8/layout/StepDownProcess"/>
    <dgm:cxn modelId="{F25C522D-5441-4B80-906A-2F6DE6DFA593}" type="presParOf" srcId="{FFF1BDD4-ABF7-4ABF-ADA7-F00A05F19732}" destId="{B869CF72-B4DF-4554-AADD-35FFC2EB2314}" srcOrd="4" destOrd="0" presId="urn:microsoft.com/office/officeart/2005/8/layout/StepDownProcess"/>
    <dgm:cxn modelId="{36E7151D-452A-46A3-BBE2-5D9529175180}" type="presParOf" srcId="{B869CF72-B4DF-4554-AADD-35FFC2EB2314}" destId="{CD430422-19ED-41ED-97CC-FFCCB8BFC1F9}" srcOrd="0" destOrd="0" presId="urn:microsoft.com/office/officeart/2005/8/layout/StepDownProcess"/>
    <dgm:cxn modelId="{33BA26CC-22B6-489F-B55D-A4FC44D5E3ED}" type="presParOf" srcId="{B869CF72-B4DF-4554-AADD-35FFC2EB2314}" destId="{F8A6B38E-7DAE-4078-A185-B7FE82694511}" srcOrd="1" destOrd="0" presId="urn:microsoft.com/office/officeart/2005/8/layout/StepDownProcess"/>
    <dgm:cxn modelId="{721352C7-7063-429D-B382-C9146BF182C8}" type="presParOf" srcId="{B869CF72-B4DF-4554-AADD-35FFC2EB2314}" destId="{6725EB02-391A-489A-BF59-213CC4AE9C15}" srcOrd="2" destOrd="0" presId="urn:microsoft.com/office/officeart/2005/8/layout/StepDownProcess"/>
    <dgm:cxn modelId="{0F6EED6D-9EA9-428E-8D83-3537D8CF9A1D}" type="presParOf" srcId="{FFF1BDD4-ABF7-4ABF-ADA7-F00A05F19732}" destId="{A177A174-F42D-4858-BE9D-CF0B74D673DE}" srcOrd="5" destOrd="0" presId="urn:microsoft.com/office/officeart/2005/8/layout/StepDownProcess"/>
    <dgm:cxn modelId="{799B338B-220D-4E9F-8605-768FF53CE335}" type="presParOf" srcId="{FFF1BDD4-ABF7-4ABF-ADA7-F00A05F19732}" destId="{2599EF63-089B-48AB-8DFA-536396A6CEE8}" srcOrd="6" destOrd="0" presId="urn:microsoft.com/office/officeart/2005/8/layout/StepDownProcess"/>
    <dgm:cxn modelId="{225F8B9F-E57E-445C-B9ED-F37E8CF740A2}" type="presParOf" srcId="{2599EF63-089B-48AB-8DFA-536396A6CEE8}" destId="{5059CF6B-0690-48BE-BA02-0FC939E9DCDB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5307B-75E7-4AFC-8D6D-327EBCCEA432}">
      <dsp:nvSpPr>
        <dsp:cNvPr id="0" name=""/>
        <dsp:cNvSpPr/>
      </dsp:nvSpPr>
      <dsp:spPr>
        <a:xfrm rot="5400000">
          <a:off x="1032845" y="1119225"/>
          <a:ext cx="982922" cy="111902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27A51F-17B7-416A-9FA0-EBC14325B369}">
      <dsp:nvSpPr>
        <dsp:cNvPr id="0" name=""/>
        <dsp:cNvSpPr/>
      </dsp:nvSpPr>
      <dsp:spPr>
        <a:xfrm>
          <a:off x="772430" y="29635"/>
          <a:ext cx="1654663" cy="1158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Check your credit score</a:t>
          </a:r>
        </a:p>
      </dsp:txBody>
      <dsp:txXfrm>
        <a:off x="828979" y="86184"/>
        <a:ext cx="1541565" cy="1045112"/>
      </dsp:txXfrm>
    </dsp:sp>
    <dsp:sp modelId="{C704E6A4-CC35-4AD4-8236-AA5CE226DAB6}">
      <dsp:nvSpPr>
        <dsp:cNvPr id="0" name=""/>
        <dsp:cNvSpPr/>
      </dsp:nvSpPr>
      <dsp:spPr>
        <a:xfrm>
          <a:off x="2427093" y="140097"/>
          <a:ext cx="1203444" cy="93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CBE0E-76C5-4EC6-AC8C-62224958A882}">
      <dsp:nvSpPr>
        <dsp:cNvPr id="0" name=""/>
        <dsp:cNvSpPr/>
      </dsp:nvSpPr>
      <dsp:spPr>
        <a:xfrm rot="5400000">
          <a:off x="2404737" y="2420277"/>
          <a:ext cx="982922" cy="111902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316E15-1626-478D-BA73-59091282CA9F}">
      <dsp:nvSpPr>
        <dsp:cNvPr id="0" name=""/>
        <dsp:cNvSpPr/>
      </dsp:nvSpPr>
      <dsp:spPr>
        <a:xfrm>
          <a:off x="2144322" y="1330688"/>
          <a:ext cx="1654663" cy="1158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Prequalification</a:t>
          </a:r>
        </a:p>
      </dsp:txBody>
      <dsp:txXfrm>
        <a:off x="2200871" y="1387237"/>
        <a:ext cx="1541565" cy="1045112"/>
      </dsp:txXfrm>
    </dsp:sp>
    <dsp:sp modelId="{93D809BB-1107-41F0-B2B9-4B9650E1B745}">
      <dsp:nvSpPr>
        <dsp:cNvPr id="0" name=""/>
        <dsp:cNvSpPr/>
      </dsp:nvSpPr>
      <dsp:spPr>
        <a:xfrm>
          <a:off x="3798985" y="1441150"/>
          <a:ext cx="1203444" cy="93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430422-19ED-41ED-97CC-FFCCB8BFC1F9}">
      <dsp:nvSpPr>
        <dsp:cNvPr id="0" name=""/>
        <dsp:cNvSpPr/>
      </dsp:nvSpPr>
      <dsp:spPr>
        <a:xfrm rot="5400000">
          <a:off x="3776629" y="3721330"/>
          <a:ext cx="982922" cy="111902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6B38E-7DAE-4078-A185-B7FE82694511}">
      <dsp:nvSpPr>
        <dsp:cNvPr id="0" name=""/>
        <dsp:cNvSpPr/>
      </dsp:nvSpPr>
      <dsp:spPr>
        <a:xfrm>
          <a:off x="3516214" y="2631741"/>
          <a:ext cx="1654663" cy="1158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Preapproval</a:t>
          </a:r>
        </a:p>
      </dsp:txBody>
      <dsp:txXfrm>
        <a:off x="3572763" y="2688290"/>
        <a:ext cx="1541565" cy="1045112"/>
      </dsp:txXfrm>
    </dsp:sp>
    <dsp:sp modelId="{6725EB02-391A-489A-BF59-213CC4AE9C15}">
      <dsp:nvSpPr>
        <dsp:cNvPr id="0" name=""/>
        <dsp:cNvSpPr/>
      </dsp:nvSpPr>
      <dsp:spPr>
        <a:xfrm>
          <a:off x="5170877" y="2742202"/>
          <a:ext cx="1203444" cy="936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59CF6B-0690-48BE-BA02-0FC939E9DCDB}">
      <dsp:nvSpPr>
        <dsp:cNvPr id="0" name=""/>
        <dsp:cNvSpPr/>
      </dsp:nvSpPr>
      <dsp:spPr>
        <a:xfrm>
          <a:off x="4888106" y="3932793"/>
          <a:ext cx="1654663" cy="1158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Mortgage application</a:t>
          </a:r>
        </a:p>
      </dsp:txBody>
      <dsp:txXfrm>
        <a:off x="4944655" y="3989342"/>
        <a:ext cx="1541565" cy="1045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018D8-6431-437F-83D0-45ECEA808E3B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627A4-D079-4C19-AC37-ADC056BFD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1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sure applicants understand that they need two forms of ID.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627A4-D079-4C19-AC37-ADC056BFD4E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36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94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14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5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00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9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84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92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76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81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07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0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29EDD1-4EC3-44BA-A458-0EB65849A013}" type="datetimeFigureOut">
              <a:rPr lang="en-US" smtClean="0"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44E5705-490B-4709-B8DE-411D9E624B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42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17224-3B93-48EE-B55E-1372E5A98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15" y="1273354"/>
            <a:ext cx="2057400" cy="3255264"/>
          </a:xfrm>
        </p:spPr>
        <p:txBody>
          <a:bodyPr>
            <a:normAutofit/>
          </a:bodyPr>
          <a:lstStyle/>
          <a:p>
            <a:r>
              <a:rPr lang="en-US" sz="3600" dirty="0"/>
              <a:t>Mortgage Essentials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E85ABB-D91C-4F3F-8BAB-178722D3EB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4" y="4670246"/>
            <a:ext cx="3017520" cy="914400"/>
          </a:xfrm>
        </p:spPr>
        <p:txBody>
          <a:bodyPr/>
          <a:lstStyle/>
          <a:p>
            <a:r>
              <a:rPr lang="en-US" dirty="0"/>
              <a:t>Your Name</a:t>
            </a:r>
          </a:p>
        </p:txBody>
      </p:sp>
      <p:pic>
        <p:nvPicPr>
          <p:cNvPr id="5" name="Picture 4" descr="Picture of a mortgage application form with a red &quot;Approved&quot; stamp on it and the wooden stamp next to it.">
            <a:extLst>
              <a:ext uri="{FF2B5EF4-FFF2-40B4-BE49-F238E27FC236}">
                <a16:creationId xmlns:a16="http://schemas.microsoft.com/office/drawing/2014/main" id="{3C9F6B29-C9C8-48E7-AEFD-999737EE34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856" y="758952"/>
            <a:ext cx="8010144" cy="534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49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A8891-54C8-4FC8-A41D-200F8F0B0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AEB9989-5C2A-4BA5-B756-91124A21C4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161564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60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CEEA7-6DE6-4CFF-A18B-D3650613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Points?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68880-86B3-40E0-8945-FE8AE1CAF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Fees the borrower pays the lender at closing.</a:t>
            </a:r>
          </a:p>
          <a:p>
            <a:r>
              <a:rPr lang="en-US" sz="2400" dirty="0"/>
              <a:t>Calculated as a percentage of the loan.</a:t>
            </a:r>
          </a:p>
          <a:p>
            <a:r>
              <a:rPr lang="en-US" sz="2400" dirty="0"/>
              <a:t>$200,00 loan</a:t>
            </a:r>
          </a:p>
          <a:p>
            <a:pPr lvl="1"/>
            <a:r>
              <a:rPr lang="en-US" sz="2200" dirty="0"/>
              <a:t>2 points (2%) = $4,600</a:t>
            </a:r>
          </a:p>
          <a:p>
            <a:pPr lvl="1"/>
            <a:r>
              <a:rPr lang="en-US" sz="2200" dirty="0"/>
              <a:t>3 points (3%) = $6,000</a:t>
            </a:r>
          </a:p>
          <a:p>
            <a:r>
              <a:rPr lang="en-US" sz="2400" dirty="0"/>
              <a:t>“No points loans” usually have a higher interest rate than a loan with points.</a:t>
            </a:r>
          </a:p>
        </p:txBody>
      </p:sp>
    </p:spTree>
    <p:extLst>
      <p:ext uri="{BB962C8B-B14F-4D97-AF65-F5344CB8AC3E}">
        <p14:creationId xmlns:p14="http://schemas.microsoft.com/office/powerpoint/2010/main" val="65564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8A31E-2511-46AC-A49E-573117AB1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Closing Costs?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E77E2-F898-46BA-AB5C-9F552A3F4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Expenses incurred to complete the mortgage application.</a:t>
            </a:r>
          </a:p>
          <a:p>
            <a:r>
              <a:rPr lang="en-US" sz="2400" dirty="0"/>
              <a:t>Common costs are:</a:t>
            </a:r>
          </a:p>
          <a:p>
            <a:pPr lvl="1"/>
            <a:r>
              <a:rPr lang="en-US" sz="2000" dirty="0"/>
              <a:t>Loan origination fees</a:t>
            </a:r>
          </a:p>
          <a:p>
            <a:pPr lvl="1"/>
            <a:r>
              <a:rPr lang="en-US" sz="2000" dirty="0"/>
              <a:t>Appraisal fees</a:t>
            </a:r>
          </a:p>
          <a:p>
            <a:pPr lvl="1"/>
            <a:r>
              <a:rPr lang="en-US" sz="2000" dirty="0"/>
              <a:t>Title search and insurance</a:t>
            </a:r>
          </a:p>
          <a:p>
            <a:pPr lvl="1"/>
            <a:r>
              <a:rPr lang="en-US" sz="2000" dirty="0"/>
              <a:t>Property survey</a:t>
            </a:r>
          </a:p>
          <a:p>
            <a:pPr lvl="1"/>
            <a:r>
              <a:rPr lang="en-US" sz="2000" dirty="0"/>
              <a:t>Deed-recording fees</a:t>
            </a:r>
          </a:p>
          <a:p>
            <a:pPr lvl="1"/>
            <a:r>
              <a:rPr lang="en-US" sz="2000" dirty="0"/>
              <a:t>Credit report charges</a:t>
            </a:r>
          </a:p>
          <a:p>
            <a:r>
              <a:rPr lang="en-US" sz="2400" dirty="0"/>
              <a:t>“No closing costs loans” usually have a higher interest rate than a loan with closing costs.</a:t>
            </a:r>
          </a:p>
        </p:txBody>
      </p:sp>
    </p:spTree>
    <p:extLst>
      <p:ext uri="{BB962C8B-B14F-4D97-AF65-F5344CB8AC3E}">
        <p14:creationId xmlns:p14="http://schemas.microsoft.com/office/powerpoint/2010/main" val="1113831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EFBD-CBA8-4D20-A147-97CA21639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Documents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B3D34-7FF4-4D42-B7A1-8EE45E5201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Past two years of tax returns and W-2s or 1099s</a:t>
            </a:r>
          </a:p>
          <a:p>
            <a:r>
              <a:rPr lang="en-US" sz="2400" dirty="0"/>
              <a:t>Past two months of bank statements</a:t>
            </a:r>
          </a:p>
          <a:p>
            <a:r>
              <a:rPr lang="en-US" sz="2400" dirty="0"/>
              <a:t>Past month of pay stubs</a:t>
            </a:r>
          </a:p>
          <a:p>
            <a:r>
              <a:rPr lang="en-US" sz="2400" dirty="0"/>
              <a:t>Driver’s license </a:t>
            </a:r>
            <a:r>
              <a:rPr lang="en-US" sz="2400" i="1" dirty="0"/>
              <a:t>and</a:t>
            </a:r>
            <a:r>
              <a:rPr lang="en-US" sz="2400" dirty="0"/>
              <a:t> passport or Social Security card</a:t>
            </a:r>
          </a:p>
        </p:txBody>
      </p:sp>
      <p:pic>
        <p:nvPicPr>
          <p:cNvPr id="6" name="Content Placeholder 5" descr="Drawing of a hand passing an approved mortgage towards another person's hand holding a key on a key chain shaped like a house.">
            <a:extLst>
              <a:ext uri="{FF2B5EF4-FFF2-40B4-BE49-F238E27FC236}">
                <a16:creationId xmlns:a16="http://schemas.microsoft.com/office/drawing/2014/main" id="{EEF1DA1B-E002-4E86-9155-69CE972AB7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5012" y="1367028"/>
            <a:ext cx="4114800" cy="4114800"/>
          </a:xfrm>
        </p:spPr>
      </p:pic>
    </p:spTree>
    <p:extLst>
      <p:ext uri="{BB962C8B-B14F-4D97-AF65-F5344CB8AC3E}">
        <p14:creationId xmlns:p14="http://schemas.microsoft.com/office/powerpoint/2010/main" val="948494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E9C99-A40E-43C6-BAD3-AF529C3A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4C0D2-EA0E-40DA-B33B-E7A59CEA4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Sophia Baker</a:t>
            </a:r>
            <a:br>
              <a:rPr lang="en-US" sz="2400" dirty="0"/>
            </a:br>
            <a:r>
              <a:rPr lang="en-US" sz="2400" dirty="0"/>
              <a:t>VP Residential Lending</a:t>
            </a:r>
            <a:br>
              <a:rPr lang="en-US" sz="2400" dirty="0"/>
            </a:br>
            <a:r>
              <a:rPr lang="en-US" sz="2400" dirty="0"/>
              <a:t>Upper Coast Bank, Hartford, CT branch</a:t>
            </a:r>
          </a:p>
          <a:p>
            <a:r>
              <a:rPr lang="en-US" sz="2400" dirty="0"/>
              <a:t>sophia.baker@uppercoastbank.example.com</a:t>
            </a:r>
          </a:p>
          <a:p>
            <a:r>
              <a:rPr lang="en-US" sz="2400" dirty="0"/>
              <a:t>(860) 555-0187</a:t>
            </a:r>
          </a:p>
          <a:p>
            <a:r>
              <a:rPr lang="en-US" sz="2400" dirty="0"/>
              <a:t>www.uppercoastbank.example.com/mortgages </a:t>
            </a:r>
          </a:p>
        </p:txBody>
      </p:sp>
      <p:pic>
        <p:nvPicPr>
          <p:cNvPr id="5" name="Picture 4" descr="Portrait of smiling Sophia Baker.">
            <a:extLst>
              <a:ext uri="{FF2B5EF4-FFF2-40B4-BE49-F238E27FC236}">
                <a16:creationId xmlns:a16="http://schemas.microsoft.com/office/drawing/2014/main" id="{A7A087B0-095D-45BA-9EC1-5BAE84D113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257" y="864108"/>
            <a:ext cx="2172805" cy="256032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2216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BF5C3-C3AE-4FFD-8F2E-F6F770B7B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Upper</a:t>
            </a:r>
            <a:b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Coast</a:t>
            </a:r>
            <a:b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Bank</a:t>
            </a:r>
          </a:p>
        </p:txBody>
      </p:sp>
      <p:pic>
        <p:nvPicPr>
          <p:cNvPr id="6" name="Content Placeholder 5" descr="Photo of Upper Coast Bank building.">
            <a:extLst>
              <a:ext uri="{FF2B5EF4-FFF2-40B4-BE49-F238E27FC236}">
                <a16:creationId xmlns:a16="http://schemas.microsoft.com/office/drawing/2014/main" id="{C10FEE72-42A4-446A-A328-797B9B139D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817" y="868363"/>
            <a:ext cx="6281865" cy="5121275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E318C6-AE56-4806-8A91-E7796C3D2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i="1" dirty="0"/>
              <a:t>The Friendly Bank</a:t>
            </a:r>
          </a:p>
        </p:txBody>
      </p:sp>
    </p:spTree>
    <p:extLst>
      <p:ext uri="{BB962C8B-B14F-4D97-AF65-F5344CB8AC3E}">
        <p14:creationId xmlns:p14="http://schemas.microsoft.com/office/powerpoint/2010/main" val="192864962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32</TotalTime>
  <Words>172</Words>
  <Application>Microsoft Office PowerPoint</Application>
  <PresentationFormat>Widescreen</PresentationFormat>
  <Paragraphs>38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Garamond</vt:lpstr>
      <vt:lpstr>Trebuchet MS</vt:lpstr>
      <vt:lpstr>Wingdings 2</vt:lpstr>
      <vt:lpstr>Frame</vt:lpstr>
      <vt:lpstr>Mortgage Essentials</vt:lpstr>
      <vt:lpstr>Steps</vt:lpstr>
      <vt:lpstr>What Are Points?</vt:lpstr>
      <vt:lpstr>What Are Closing Costs?</vt:lpstr>
      <vt:lpstr>Documents Needed</vt:lpstr>
      <vt:lpstr>   Contact Information</vt:lpstr>
      <vt:lpstr>Upper Coast Bank</vt:lpstr>
    </vt:vector>
  </TitlesOfParts>
  <Company>Upper Coast 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</dc:title>
  <dc:creator>Sophia Baker;Your Name</dc:creator>
  <cp:lastModifiedBy>Your Name</cp:lastModifiedBy>
  <cp:revision>8</cp:revision>
  <dcterms:created xsi:type="dcterms:W3CDTF">2018-04-28T17:39:20Z</dcterms:created>
  <dcterms:modified xsi:type="dcterms:W3CDTF">2018-10-04T16:48:51Z</dcterms:modified>
</cp:coreProperties>
</file>