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2" r:id="rId3"/>
    <p:sldId id="257" r:id="rId4"/>
    <p:sldId id="263" r:id="rId5"/>
    <p:sldId id="264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F55951-FBF4-4F6E-9E80-1C7048E2657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652477-307C-46DA-B49C-5719CB5D9D00}">
      <dgm:prSet/>
      <dgm:spPr/>
      <dgm:t>
        <a:bodyPr/>
        <a:lstStyle/>
        <a:p>
          <a:r>
            <a:rPr lang="en-US" dirty="0"/>
            <a:t>Offer new products to existing clients</a:t>
          </a:r>
        </a:p>
      </dgm:t>
    </dgm:pt>
    <dgm:pt modelId="{60859CCE-CB3D-4868-A75D-DEF39B349C52}" type="parTrans" cxnId="{787D562F-C584-45BB-81FC-81BED04BB324}">
      <dgm:prSet/>
      <dgm:spPr/>
      <dgm:t>
        <a:bodyPr/>
        <a:lstStyle/>
        <a:p>
          <a:endParaRPr lang="en-US"/>
        </a:p>
      </dgm:t>
    </dgm:pt>
    <dgm:pt modelId="{4A7531B5-04A5-442D-A3B3-4362004D2E9C}" type="sibTrans" cxnId="{787D562F-C584-45BB-81FC-81BED04BB324}">
      <dgm:prSet/>
      <dgm:spPr/>
      <dgm:t>
        <a:bodyPr/>
        <a:lstStyle/>
        <a:p>
          <a:endParaRPr lang="en-US"/>
        </a:p>
      </dgm:t>
    </dgm:pt>
    <dgm:pt modelId="{24E33AB3-0A80-4017-A49C-9E16125411B6}">
      <dgm:prSet/>
      <dgm:spPr/>
      <dgm:t>
        <a:bodyPr/>
        <a:lstStyle/>
        <a:p>
          <a:r>
            <a:rPr lang="en-US" dirty="0"/>
            <a:t>Reach out to self-insured with customized packages</a:t>
          </a:r>
        </a:p>
      </dgm:t>
    </dgm:pt>
    <dgm:pt modelId="{1023514C-74C0-43A3-9BEF-77F8ACC0267C}" type="parTrans" cxnId="{BEC66A23-8534-45CB-A42E-E7BF0662EEE3}">
      <dgm:prSet/>
      <dgm:spPr/>
      <dgm:t>
        <a:bodyPr/>
        <a:lstStyle/>
        <a:p>
          <a:endParaRPr lang="en-US"/>
        </a:p>
      </dgm:t>
    </dgm:pt>
    <dgm:pt modelId="{E4CB6A7C-4B99-4984-8496-C60429CAEBCE}" type="sibTrans" cxnId="{BEC66A23-8534-45CB-A42E-E7BF0662EEE3}">
      <dgm:prSet/>
      <dgm:spPr/>
      <dgm:t>
        <a:bodyPr/>
        <a:lstStyle/>
        <a:p>
          <a:endParaRPr lang="en-US"/>
        </a:p>
      </dgm:t>
    </dgm:pt>
    <dgm:pt modelId="{176287A8-D7AA-4B82-871C-7B65E3495A2C}">
      <dgm:prSet/>
      <dgm:spPr/>
      <dgm:t>
        <a:bodyPr/>
        <a:lstStyle/>
        <a:p>
          <a:r>
            <a:rPr lang="en-US" dirty="0"/>
            <a:t>Present to local organizations</a:t>
          </a:r>
        </a:p>
      </dgm:t>
    </dgm:pt>
    <dgm:pt modelId="{0C073FA8-A261-45A5-B4BE-F765C0E8494B}" type="parTrans" cxnId="{C11D785F-2168-4ECC-ACF6-2829B524F7AA}">
      <dgm:prSet/>
      <dgm:spPr/>
      <dgm:t>
        <a:bodyPr/>
        <a:lstStyle/>
        <a:p>
          <a:endParaRPr lang="en-US"/>
        </a:p>
      </dgm:t>
    </dgm:pt>
    <dgm:pt modelId="{BD5F439D-F55A-4FA0-82B6-458C15714C7E}" type="sibTrans" cxnId="{C11D785F-2168-4ECC-ACF6-2829B524F7AA}">
      <dgm:prSet/>
      <dgm:spPr/>
      <dgm:t>
        <a:bodyPr/>
        <a:lstStyle/>
        <a:p>
          <a:endParaRPr lang="en-US"/>
        </a:p>
      </dgm:t>
    </dgm:pt>
    <dgm:pt modelId="{AE2218A3-6F86-4474-B44A-7D41B440B2D5}" type="pres">
      <dgm:prSet presAssocID="{71F55951-FBF4-4F6E-9E80-1C7048E26576}" presName="Name0" presStyleCnt="0">
        <dgm:presLayoutVars>
          <dgm:dir/>
          <dgm:animLvl val="lvl"/>
          <dgm:resizeHandles val="exact"/>
        </dgm:presLayoutVars>
      </dgm:prSet>
      <dgm:spPr/>
    </dgm:pt>
    <dgm:pt modelId="{E1105232-A35C-46E7-ADC4-92B1842247D6}" type="pres">
      <dgm:prSet presAssocID="{176287A8-D7AA-4B82-871C-7B65E3495A2C}" presName="boxAndChildren" presStyleCnt="0"/>
      <dgm:spPr/>
    </dgm:pt>
    <dgm:pt modelId="{2471AF99-11E1-4117-B0A2-D42DA5E12D99}" type="pres">
      <dgm:prSet presAssocID="{176287A8-D7AA-4B82-871C-7B65E3495A2C}" presName="parentTextBox" presStyleLbl="node1" presStyleIdx="0" presStyleCnt="3"/>
      <dgm:spPr/>
    </dgm:pt>
    <dgm:pt modelId="{4F15689A-7020-4B34-9C51-67FF704967AB}" type="pres">
      <dgm:prSet presAssocID="{E4CB6A7C-4B99-4984-8496-C60429CAEBCE}" presName="sp" presStyleCnt="0"/>
      <dgm:spPr/>
    </dgm:pt>
    <dgm:pt modelId="{7495AECC-4627-4D69-A649-AFC388629C2A}" type="pres">
      <dgm:prSet presAssocID="{24E33AB3-0A80-4017-A49C-9E16125411B6}" presName="arrowAndChildren" presStyleCnt="0"/>
      <dgm:spPr/>
    </dgm:pt>
    <dgm:pt modelId="{3E7C8D79-A848-4A38-810A-794D619D5749}" type="pres">
      <dgm:prSet presAssocID="{24E33AB3-0A80-4017-A49C-9E16125411B6}" presName="parentTextArrow" presStyleLbl="node1" presStyleIdx="1" presStyleCnt="3"/>
      <dgm:spPr/>
    </dgm:pt>
    <dgm:pt modelId="{78229910-05DD-4E5B-9BD6-8E23777B52D0}" type="pres">
      <dgm:prSet presAssocID="{4A7531B5-04A5-442D-A3B3-4362004D2E9C}" presName="sp" presStyleCnt="0"/>
      <dgm:spPr/>
    </dgm:pt>
    <dgm:pt modelId="{5FB3CC96-7E92-4BF2-8655-1BAE7164E68C}" type="pres">
      <dgm:prSet presAssocID="{48652477-307C-46DA-B49C-5719CB5D9D00}" presName="arrowAndChildren" presStyleCnt="0"/>
      <dgm:spPr/>
    </dgm:pt>
    <dgm:pt modelId="{8C5F0B0D-05DA-499D-B7F5-E9A6ED7085C9}" type="pres">
      <dgm:prSet presAssocID="{48652477-307C-46DA-B49C-5719CB5D9D00}" presName="parentTextArrow" presStyleLbl="node1" presStyleIdx="2" presStyleCnt="3"/>
      <dgm:spPr/>
    </dgm:pt>
  </dgm:ptLst>
  <dgm:cxnLst>
    <dgm:cxn modelId="{BEC66A23-8534-45CB-A42E-E7BF0662EEE3}" srcId="{71F55951-FBF4-4F6E-9E80-1C7048E26576}" destId="{24E33AB3-0A80-4017-A49C-9E16125411B6}" srcOrd="1" destOrd="0" parTransId="{1023514C-74C0-43A3-9BEF-77F8ACC0267C}" sibTransId="{E4CB6A7C-4B99-4984-8496-C60429CAEBCE}"/>
    <dgm:cxn modelId="{9E5DDE26-ACFE-4894-BC7F-EFAC543E3EEE}" type="presOf" srcId="{176287A8-D7AA-4B82-871C-7B65E3495A2C}" destId="{2471AF99-11E1-4117-B0A2-D42DA5E12D99}" srcOrd="0" destOrd="0" presId="urn:microsoft.com/office/officeart/2005/8/layout/process4"/>
    <dgm:cxn modelId="{787D562F-C584-45BB-81FC-81BED04BB324}" srcId="{71F55951-FBF4-4F6E-9E80-1C7048E26576}" destId="{48652477-307C-46DA-B49C-5719CB5D9D00}" srcOrd="0" destOrd="0" parTransId="{60859CCE-CB3D-4868-A75D-DEF39B349C52}" sibTransId="{4A7531B5-04A5-442D-A3B3-4362004D2E9C}"/>
    <dgm:cxn modelId="{8F28FC3D-2546-475A-BC3A-00C376813206}" type="presOf" srcId="{71F55951-FBF4-4F6E-9E80-1C7048E26576}" destId="{AE2218A3-6F86-4474-B44A-7D41B440B2D5}" srcOrd="0" destOrd="0" presId="urn:microsoft.com/office/officeart/2005/8/layout/process4"/>
    <dgm:cxn modelId="{C11D785F-2168-4ECC-ACF6-2829B524F7AA}" srcId="{71F55951-FBF4-4F6E-9E80-1C7048E26576}" destId="{176287A8-D7AA-4B82-871C-7B65E3495A2C}" srcOrd="2" destOrd="0" parTransId="{0C073FA8-A261-45A5-B4BE-F765C0E8494B}" sibTransId="{BD5F439D-F55A-4FA0-82B6-458C15714C7E}"/>
    <dgm:cxn modelId="{0723E266-68C3-4831-BF16-202087E77F34}" type="presOf" srcId="{48652477-307C-46DA-B49C-5719CB5D9D00}" destId="{8C5F0B0D-05DA-499D-B7F5-E9A6ED7085C9}" srcOrd="0" destOrd="0" presId="urn:microsoft.com/office/officeart/2005/8/layout/process4"/>
    <dgm:cxn modelId="{50075B7B-1160-4295-B1A0-95344EB15EC9}" type="presOf" srcId="{24E33AB3-0A80-4017-A49C-9E16125411B6}" destId="{3E7C8D79-A848-4A38-810A-794D619D5749}" srcOrd="0" destOrd="0" presId="urn:microsoft.com/office/officeart/2005/8/layout/process4"/>
    <dgm:cxn modelId="{87FDB057-A313-4F55-95BB-8B8463B0A1DB}" type="presParOf" srcId="{AE2218A3-6F86-4474-B44A-7D41B440B2D5}" destId="{E1105232-A35C-46E7-ADC4-92B1842247D6}" srcOrd="0" destOrd="0" presId="urn:microsoft.com/office/officeart/2005/8/layout/process4"/>
    <dgm:cxn modelId="{5EE8F873-125B-4816-B09D-F04F99A0464B}" type="presParOf" srcId="{E1105232-A35C-46E7-ADC4-92B1842247D6}" destId="{2471AF99-11E1-4117-B0A2-D42DA5E12D99}" srcOrd="0" destOrd="0" presId="urn:microsoft.com/office/officeart/2005/8/layout/process4"/>
    <dgm:cxn modelId="{BF7610F6-892B-4E2F-922E-FDC2E3FC2353}" type="presParOf" srcId="{AE2218A3-6F86-4474-B44A-7D41B440B2D5}" destId="{4F15689A-7020-4B34-9C51-67FF704967AB}" srcOrd="1" destOrd="0" presId="urn:microsoft.com/office/officeart/2005/8/layout/process4"/>
    <dgm:cxn modelId="{1ABC3FDE-0361-4CEA-8594-00AF8106DEE0}" type="presParOf" srcId="{AE2218A3-6F86-4474-B44A-7D41B440B2D5}" destId="{7495AECC-4627-4D69-A649-AFC388629C2A}" srcOrd="2" destOrd="0" presId="urn:microsoft.com/office/officeart/2005/8/layout/process4"/>
    <dgm:cxn modelId="{4C33B8B5-567C-4F70-8802-6F02F5C8C4E1}" type="presParOf" srcId="{7495AECC-4627-4D69-A649-AFC388629C2A}" destId="{3E7C8D79-A848-4A38-810A-794D619D5749}" srcOrd="0" destOrd="0" presId="urn:microsoft.com/office/officeart/2005/8/layout/process4"/>
    <dgm:cxn modelId="{7DDB6C59-A13B-4399-959C-1956D45EB467}" type="presParOf" srcId="{AE2218A3-6F86-4474-B44A-7D41B440B2D5}" destId="{78229910-05DD-4E5B-9BD6-8E23777B52D0}" srcOrd="3" destOrd="0" presId="urn:microsoft.com/office/officeart/2005/8/layout/process4"/>
    <dgm:cxn modelId="{FEC341C7-1FF4-4E76-8533-73EFE7EB220C}" type="presParOf" srcId="{AE2218A3-6F86-4474-B44A-7D41B440B2D5}" destId="{5FB3CC96-7E92-4BF2-8655-1BAE7164E68C}" srcOrd="4" destOrd="0" presId="urn:microsoft.com/office/officeart/2005/8/layout/process4"/>
    <dgm:cxn modelId="{1069A461-D06A-4BAD-9332-BEF83E39390E}" type="presParOf" srcId="{5FB3CC96-7E92-4BF2-8655-1BAE7164E68C}" destId="{8C5F0B0D-05DA-499D-B7F5-E9A6ED7085C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1AF99-11E1-4117-B0A2-D42DA5E12D99}">
      <dsp:nvSpPr>
        <dsp:cNvPr id="0" name=""/>
        <dsp:cNvSpPr/>
      </dsp:nvSpPr>
      <dsp:spPr>
        <a:xfrm>
          <a:off x="0" y="3166259"/>
          <a:ext cx="9784079" cy="10392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Present to local organizations</a:t>
          </a:r>
        </a:p>
      </dsp:txBody>
      <dsp:txXfrm>
        <a:off x="0" y="3166259"/>
        <a:ext cx="9784079" cy="1039237"/>
      </dsp:txXfrm>
    </dsp:sp>
    <dsp:sp modelId="{3E7C8D79-A848-4A38-810A-794D619D5749}">
      <dsp:nvSpPr>
        <dsp:cNvPr id="0" name=""/>
        <dsp:cNvSpPr/>
      </dsp:nvSpPr>
      <dsp:spPr>
        <a:xfrm rot="10800000">
          <a:off x="0" y="1583501"/>
          <a:ext cx="9784079" cy="15983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Reach out to self-insured with customized packages</a:t>
          </a:r>
        </a:p>
      </dsp:txBody>
      <dsp:txXfrm rot="10800000">
        <a:off x="0" y="1583501"/>
        <a:ext cx="9784079" cy="1038557"/>
      </dsp:txXfrm>
    </dsp:sp>
    <dsp:sp modelId="{8C5F0B0D-05DA-499D-B7F5-E9A6ED7085C9}">
      <dsp:nvSpPr>
        <dsp:cNvPr id="0" name=""/>
        <dsp:cNvSpPr/>
      </dsp:nvSpPr>
      <dsp:spPr>
        <a:xfrm rot="10800000">
          <a:off x="0" y="743"/>
          <a:ext cx="9784079" cy="15983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Offer new products to existing clients</a:t>
          </a:r>
        </a:p>
      </dsp:txBody>
      <dsp:txXfrm rot="10800000">
        <a:off x="0" y="743"/>
        <a:ext cx="9784079" cy="1038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FE07C-9EB3-4174-83DB-20A4AA4E355B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C2E5F-8468-4EF3-A70B-11F948255C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6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local organizations to consider are the Chamber of Commerce, service organizations, and professional organizations.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C2E5F-8468-4EF3-A70B-11F948255C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847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99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04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7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0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2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170756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170756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8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2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199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69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26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96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EC0CACA-B478-49F7-AD84-1663D710627F}" type="datetimeFigureOut">
              <a:rPr lang="en-US" smtClean="0"/>
              <a:t>7/13/2018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FE37034-FCBB-49E1-BC86-C661DE661E9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178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14100-B042-415E-9D91-8BAACFC1EE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Developing New Sales Leads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9AF12-BF86-4FDF-9C66-3349E17337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Your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95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78673-11BC-49A3-9B43-4B2BF63F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90DAE-D9B4-419F-8E49-B2931D0CB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Southwest Insurance Company is growing 28% a year</a:t>
            </a:r>
          </a:p>
          <a:p>
            <a:r>
              <a:rPr lang="en-US" dirty="0"/>
              <a:t>Core products are still</a:t>
            </a:r>
          </a:p>
          <a:p>
            <a:pPr lvl="1"/>
            <a:r>
              <a:rPr lang="en-US" dirty="0"/>
              <a:t>Health</a:t>
            </a:r>
          </a:p>
          <a:p>
            <a:pPr lvl="1"/>
            <a:r>
              <a:rPr lang="en-US" dirty="0"/>
              <a:t>Life</a:t>
            </a:r>
          </a:p>
          <a:p>
            <a:pPr lvl="1"/>
            <a:r>
              <a:rPr lang="en-US" dirty="0"/>
              <a:t>Disability</a:t>
            </a:r>
          </a:p>
          <a:p>
            <a:r>
              <a:rPr lang="en-US" dirty="0"/>
              <a:t>We now offer</a:t>
            </a:r>
          </a:p>
          <a:p>
            <a:pPr lvl="1"/>
            <a:r>
              <a:rPr lang="en-US" dirty="0"/>
              <a:t>Auto/Boat/Motorcycle/RV</a:t>
            </a:r>
          </a:p>
          <a:p>
            <a:pPr lvl="1"/>
            <a:r>
              <a:rPr lang="en-US" dirty="0"/>
              <a:t>Homeowner’s/Renter’s</a:t>
            </a:r>
          </a:p>
          <a:p>
            <a:pPr lvl="1"/>
            <a:r>
              <a:rPr lang="en-US" dirty="0"/>
              <a:t>Liability</a:t>
            </a:r>
          </a:p>
          <a:p>
            <a:pPr lvl="1"/>
            <a:r>
              <a:rPr lang="en-US" dirty="0"/>
              <a:t>Worker’s Comp</a:t>
            </a:r>
          </a:p>
        </p:txBody>
      </p:sp>
    </p:spTree>
    <p:extLst>
      <p:ext uri="{BB962C8B-B14F-4D97-AF65-F5344CB8AC3E}">
        <p14:creationId xmlns:p14="http://schemas.microsoft.com/office/powerpoint/2010/main" val="566613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78673-11BC-49A3-9B43-4B2BF63F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Your Existing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90DAE-D9B4-419F-8E49-B2931D0CBB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Offer our new products</a:t>
            </a:r>
          </a:p>
          <a:p>
            <a:pPr lvl="1"/>
            <a:r>
              <a:rPr lang="en-US" dirty="0"/>
              <a:t>Auto</a:t>
            </a:r>
          </a:p>
          <a:p>
            <a:pPr lvl="1"/>
            <a:r>
              <a:rPr lang="en-US" dirty="0"/>
              <a:t>Boat</a:t>
            </a:r>
          </a:p>
          <a:p>
            <a:pPr lvl="1"/>
            <a:r>
              <a:rPr lang="en-US" dirty="0"/>
              <a:t>Homeowner’s/Renter’s</a:t>
            </a:r>
          </a:p>
          <a:p>
            <a:pPr lvl="1"/>
            <a:r>
              <a:rPr lang="en-US" dirty="0"/>
              <a:t>Liability</a:t>
            </a:r>
          </a:p>
          <a:p>
            <a:pPr lvl="1"/>
            <a:r>
              <a:rPr lang="en-US" dirty="0"/>
              <a:t>Worker’s Comp</a:t>
            </a:r>
          </a:p>
          <a:p>
            <a:r>
              <a:rPr lang="en-US" dirty="0"/>
              <a:t>Offer competitive package pricing</a:t>
            </a:r>
          </a:p>
          <a:p>
            <a:r>
              <a:rPr lang="en-US" dirty="0"/>
              <a:t>Emphasize your personal connection and service</a:t>
            </a:r>
          </a:p>
        </p:txBody>
      </p:sp>
      <p:pic>
        <p:nvPicPr>
          <p:cNvPr id="6" name="Content Placeholder 5" descr="Woman on the phone at a desk in an office.">
            <a:extLst>
              <a:ext uri="{FF2B5EF4-FFF2-40B4-BE49-F238E27FC236}">
                <a16:creationId xmlns:a16="http://schemas.microsoft.com/office/drawing/2014/main" id="{7E1D6DDC-8535-494F-B040-3030ADF632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3974" y="2011680"/>
            <a:ext cx="5488026" cy="3657600"/>
          </a:xfrm>
        </p:spPr>
      </p:pic>
    </p:spTree>
    <p:extLst>
      <p:ext uri="{BB962C8B-B14F-4D97-AF65-F5344CB8AC3E}">
        <p14:creationId xmlns:p14="http://schemas.microsoft.com/office/powerpoint/2010/main" val="116793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70598-695E-4693-A9A9-1FACF2402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Custom Packages for Self-Employed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CE8A5-C1AE-4D26-A2CB-4F7B69156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Customize our Self-Insured package for your customers</a:t>
            </a:r>
          </a:p>
          <a:p>
            <a:r>
              <a:rPr lang="en-US" dirty="0"/>
              <a:t>Research local discount possibilities</a:t>
            </a:r>
          </a:p>
          <a:p>
            <a:pPr lvl="1"/>
            <a:r>
              <a:rPr lang="en-US" dirty="0"/>
              <a:t>Reduced membership at gyms</a:t>
            </a:r>
          </a:p>
          <a:p>
            <a:pPr lvl="1"/>
            <a:r>
              <a:rPr lang="en-US" dirty="0"/>
              <a:t>Reduced membership at weight-loss groups</a:t>
            </a:r>
          </a:p>
          <a:p>
            <a:pPr lvl="1"/>
            <a:r>
              <a:rPr lang="en-US" dirty="0"/>
              <a:t>Percentage off at local farmer’s markets</a:t>
            </a:r>
          </a:p>
          <a:p>
            <a:r>
              <a:rPr lang="en-US" dirty="0"/>
              <a:t>Schedule an open house</a:t>
            </a:r>
          </a:p>
        </p:txBody>
      </p:sp>
      <p:pic>
        <p:nvPicPr>
          <p:cNvPr id="6" name="Picture 5" descr="Business people standing and chatting in a group, holding glasses of water, in an office setting.">
            <a:extLst>
              <a:ext uri="{FF2B5EF4-FFF2-40B4-BE49-F238E27FC236}">
                <a16:creationId xmlns:a16="http://schemas.microsoft.com/office/drawing/2014/main" id="{CB42C7D8-8719-4E3D-9415-5CD69CA0B6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32004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35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D72A7-293C-4E82-9B5E-8DB85D160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Organizations and Clubs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148DE-FFC2-4744-AD56-95E8970EE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5344" y="2563628"/>
            <a:ext cx="3990111" cy="3618807"/>
          </a:xfrm>
        </p:spPr>
        <p:txBody>
          <a:bodyPr/>
          <a:lstStyle/>
          <a:p>
            <a:r>
              <a:rPr lang="en-US" dirty="0"/>
              <a:t>Chamber of Commerce</a:t>
            </a:r>
          </a:p>
          <a:p>
            <a:r>
              <a:rPr lang="en-US" dirty="0"/>
              <a:t>Service Organizations</a:t>
            </a:r>
          </a:p>
          <a:p>
            <a:pPr lvl="1"/>
            <a:r>
              <a:rPr lang="en-US" dirty="0"/>
              <a:t>Rotary</a:t>
            </a:r>
          </a:p>
          <a:p>
            <a:pPr lvl="1"/>
            <a:r>
              <a:rPr lang="en-US" dirty="0"/>
              <a:t>Lions</a:t>
            </a:r>
          </a:p>
          <a:p>
            <a:r>
              <a:rPr lang="en-US" dirty="0"/>
              <a:t>Professional Organizations</a:t>
            </a:r>
          </a:p>
          <a:p>
            <a:pPr lvl="1"/>
            <a:r>
              <a:rPr lang="en-US" dirty="0"/>
              <a:t>Houston CPA Society</a:t>
            </a:r>
          </a:p>
          <a:p>
            <a:pPr lvl="1"/>
            <a:r>
              <a:rPr lang="en-US" dirty="0"/>
              <a:t>Texas Society of Professional Engineers</a:t>
            </a:r>
          </a:p>
        </p:txBody>
      </p:sp>
      <p:pic>
        <p:nvPicPr>
          <p:cNvPr id="6" name="Content Placeholder 5" descr="People in business casual attire at a conference table in an office setting listening to a man speak.">
            <a:extLst>
              <a:ext uri="{FF2B5EF4-FFF2-40B4-BE49-F238E27FC236}">
                <a16:creationId xmlns:a16="http://schemas.microsoft.com/office/drawing/2014/main" id="{7C4D9AF6-687C-4DB7-ACFA-957D81646E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9168" y="2563629"/>
            <a:ext cx="6402832" cy="3618807"/>
          </a:xfrm>
        </p:spPr>
      </p:pic>
    </p:spTree>
    <p:extLst>
      <p:ext uri="{BB962C8B-B14F-4D97-AF65-F5344CB8AC3E}">
        <p14:creationId xmlns:p14="http://schemas.microsoft.com/office/powerpoint/2010/main" val="1103712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D6B37-25EA-4615-BA50-6EC2BBAA1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Recipe for Success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DBA90AC-8B15-44C4-A17B-BF15E396DC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2417709"/>
              </p:ext>
            </p:extLst>
          </p:nvPr>
        </p:nvGraphicFramePr>
        <p:xfrm>
          <a:off x="1202919" y="2011680"/>
          <a:ext cx="9784080" cy="4206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405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5C528-352F-4303-96A3-45F3E2AAB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ACC74-4086-44FA-BA10-D60415727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5344" y="2535382"/>
            <a:ext cx="4754880" cy="36470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Contact </a:t>
            </a:r>
            <a:r>
              <a:rPr lang="en-US" sz="2800" b="1" dirty="0"/>
              <a:t>Anthony Scorsone</a:t>
            </a:r>
            <a:br>
              <a:rPr lang="en-US" sz="2400" dirty="0"/>
            </a:br>
            <a:r>
              <a:rPr lang="en-US" sz="2400" dirty="0"/>
              <a:t>Sales Manager, Houston Office</a:t>
            </a:r>
          </a:p>
          <a:p>
            <a:pPr marL="0" indent="0">
              <a:buNone/>
            </a:pPr>
            <a:r>
              <a:rPr lang="en-US" sz="2400" dirty="0"/>
              <a:t>Email: a.scorsone@sic.example.com</a:t>
            </a:r>
          </a:p>
          <a:p>
            <a:pPr marL="0" indent="0">
              <a:buNone/>
            </a:pPr>
            <a:r>
              <a:rPr lang="en-US" sz="2400" dirty="0"/>
              <a:t>Cell: (281) 555-0187</a:t>
            </a:r>
          </a:p>
        </p:txBody>
      </p:sp>
      <p:pic>
        <p:nvPicPr>
          <p:cNvPr id="10" name="Content Placeholder 9" descr="Portrait of Anthony Scorsone">
            <a:extLst>
              <a:ext uri="{FF2B5EF4-FFF2-40B4-BE49-F238E27FC236}">
                <a16:creationId xmlns:a16="http://schemas.microsoft.com/office/drawing/2014/main" id="{512008AE-7621-480A-8CF5-53E5431F6F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2723" y="2535238"/>
            <a:ext cx="2430991" cy="2729489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90657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134</TotalTime>
  <Words>167</Words>
  <Application>Microsoft Office PowerPoint</Application>
  <PresentationFormat>Widescreen</PresentationFormat>
  <Paragraphs>47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Cambria</vt:lpstr>
      <vt:lpstr>Wingdings</vt:lpstr>
      <vt:lpstr>Banded</vt:lpstr>
      <vt:lpstr>Developing New Sales Leads</vt:lpstr>
      <vt:lpstr>New Products</vt:lpstr>
      <vt:lpstr>Contact Your Existing Clients</vt:lpstr>
      <vt:lpstr>Create Custom Packages for Self-Employed</vt:lpstr>
      <vt:lpstr>Contact Organizations and Clubs</vt:lpstr>
      <vt:lpstr>Recipe for Success</vt:lpstr>
      <vt:lpstr>For More Information</vt:lpstr>
    </vt:vector>
  </TitlesOfParts>
  <Company>Southwest Insurance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Avenues</dc:title>
  <dc:creator>Anthony Scorsone;Your Name</dc:creator>
  <cp:lastModifiedBy>Your Name</cp:lastModifiedBy>
  <cp:revision>17</cp:revision>
  <dcterms:created xsi:type="dcterms:W3CDTF">2018-04-24T02:16:14Z</dcterms:created>
  <dcterms:modified xsi:type="dcterms:W3CDTF">2018-07-13T13:52:06Z</dcterms:modified>
</cp:coreProperties>
</file>