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1" r:id="rId1"/>
  </p:sldMasterIdLst>
  <p:notesMasterIdLst>
    <p:notesMasterId r:id="rId16"/>
  </p:notesMasterIdLst>
  <p:handoutMasterIdLst>
    <p:handoutMasterId r:id="rId17"/>
  </p:handoutMasterIdLst>
  <p:sldIdLst>
    <p:sldId id="279" r:id="rId2"/>
    <p:sldId id="280" r:id="rId3"/>
    <p:sldId id="281" r:id="rId4"/>
    <p:sldId id="282" r:id="rId5"/>
    <p:sldId id="283" r:id="rId6"/>
    <p:sldId id="284" r:id="rId7"/>
    <p:sldId id="285" r:id="rId8"/>
    <p:sldId id="286" r:id="rId9"/>
    <p:sldId id="287" r:id="rId10"/>
    <p:sldId id="288" r:id="rId11"/>
    <p:sldId id="289" r:id="rId12"/>
    <p:sldId id="290" r:id="rId13"/>
    <p:sldId id="291" r:id="rId14"/>
    <p:sldId id="292" r:id="rId1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Verdana"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5pPr>
    <a:lvl6pPr marL="2286000" algn="l" defTabSz="457200" rtl="0" eaLnBrk="1" latinLnBrk="0" hangingPunct="1">
      <a:defRPr sz="2400" kern="1200">
        <a:solidFill>
          <a:schemeClr val="tx1"/>
        </a:solidFill>
        <a:latin typeface="Verdana" charset="0"/>
        <a:ea typeface="ＭＳ Ｐゴシック" charset="0"/>
        <a:cs typeface="ＭＳ Ｐゴシック" charset="0"/>
      </a:defRPr>
    </a:lvl6pPr>
    <a:lvl7pPr marL="2743200" algn="l" defTabSz="457200" rtl="0" eaLnBrk="1" latinLnBrk="0" hangingPunct="1">
      <a:defRPr sz="2400" kern="1200">
        <a:solidFill>
          <a:schemeClr val="tx1"/>
        </a:solidFill>
        <a:latin typeface="Verdana" charset="0"/>
        <a:ea typeface="ＭＳ Ｐゴシック" charset="0"/>
        <a:cs typeface="ＭＳ Ｐゴシック" charset="0"/>
      </a:defRPr>
    </a:lvl7pPr>
    <a:lvl8pPr marL="3200400" algn="l" defTabSz="457200" rtl="0" eaLnBrk="1" latinLnBrk="0" hangingPunct="1">
      <a:defRPr sz="2400" kern="1200">
        <a:solidFill>
          <a:schemeClr val="tx1"/>
        </a:solidFill>
        <a:latin typeface="Verdana" charset="0"/>
        <a:ea typeface="ＭＳ Ｐゴシック" charset="0"/>
        <a:cs typeface="ＭＳ Ｐゴシック" charset="0"/>
      </a:defRPr>
    </a:lvl8pPr>
    <a:lvl9pPr marL="3657600" algn="l" defTabSz="457200" rtl="0" eaLnBrk="1" latinLnBrk="0" hangingPunct="1">
      <a:defRPr sz="2400" kern="1200">
        <a:solidFill>
          <a:schemeClr val="tx1"/>
        </a:solidFill>
        <a:latin typeface="Verdan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C885"/>
    <a:srgbClr val="FFDF8A"/>
    <a:srgbClr val="014768"/>
    <a:srgbClr val="7ACCC8"/>
    <a:srgbClr val="FFDF5E"/>
    <a:srgbClr val="FCB14B"/>
    <a:srgbClr val="000000"/>
    <a:srgbClr val="D0010B"/>
    <a:srgbClr val="6D0002"/>
    <a:srgbClr val="1F416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8" autoAdjust="0"/>
    <p:restoredTop sz="94660"/>
  </p:normalViewPr>
  <p:slideViewPr>
    <p:cSldViewPr>
      <p:cViewPr>
        <p:scale>
          <a:sx n="100" d="100"/>
          <a:sy n="100" d="100"/>
        </p:scale>
        <p:origin x="-1128" y="-9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FE409608-FFF6-5642-B471-572871742173}" type="datetime1">
              <a:rPr lang="en-US"/>
              <a:pPr>
                <a:defRPr/>
              </a:pPr>
              <a:t>7/30/15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0" hangingPunct="0">
              <a:defRPr sz="1200">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CC5455DC-786B-8F4E-979C-09963209C088}" type="slidenum">
              <a:rPr lang="en-US"/>
              <a:pPr>
                <a:defRPr/>
              </a:pPr>
              <a:t>‹#›</a:t>
            </a:fld>
            <a:endParaRPr lang="en-US"/>
          </a:p>
        </p:txBody>
      </p:sp>
    </p:spTree>
    <p:extLst>
      <p:ext uri="{BB962C8B-B14F-4D97-AF65-F5344CB8AC3E}">
        <p14:creationId xmlns:p14="http://schemas.microsoft.com/office/powerpoint/2010/main" val="608317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52227"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2230"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E193371D-0D4D-FB4E-92F8-0CA734BF02B1}" type="slidenum">
              <a:rPr lang="en-US"/>
              <a:pPr>
                <a:defRPr/>
              </a:pPr>
              <a:t>‹#›</a:t>
            </a:fld>
            <a:endParaRPr lang="en-US"/>
          </a:p>
        </p:txBody>
      </p:sp>
    </p:spTree>
    <p:extLst>
      <p:ext uri="{BB962C8B-B14F-4D97-AF65-F5344CB8AC3E}">
        <p14:creationId xmlns:p14="http://schemas.microsoft.com/office/powerpoint/2010/main" val="39161547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jpg"/><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DC885"/>
        </a:solidFill>
        <a:effectLst/>
      </p:bgPr>
    </p:bg>
    <p:spTree>
      <p:nvGrpSpPr>
        <p:cNvPr id="1" name=""/>
        <p:cNvGrpSpPr/>
        <p:nvPr/>
      </p:nvGrpSpPr>
      <p:grpSpPr>
        <a:xfrm>
          <a:off x="0" y="0"/>
          <a:ext cx="0" cy="0"/>
          <a:chOff x="0" y="0"/>
          <a:chExt cx="0" cy="0"/>
        </a:xfrm>
      </p:grpSpPr>
      <p:sp>
        <p:nvSpPr>
          <p:cNvPr id="2" name="Rectangle 11"/>
          <p:cNvSpPr>
            <a:spLocks noChangeArrowheads="1"/>
          </p:cNvSpPr>
          <p:nvPr/>
        </p:nvSpPr>
        <p:spPr bwMode="gray">
          <a:xfrm>
            <a:off x="0" y="6397625"/>
            <a:ext cx="9144000" cy="457200"/>
          </a:xfrm>
          <a:prstGeom prst="rect">
            <a:avLst/>
          </a:prstGeom>
          <a:solidFill>
            <a:srgbClr val="014768"/>
          </a:solidFill>
          <a:ln>
            <a:noFill/>
          </a:ln>
        </p:spPr>
        <p:txBody>
          <a:bodyPr wrap="none" lIns="0" tIns="0" rIns="0" bIns="0" anchor="ctr"/>
          <a:lstStyle/>
          <a:p>
            <a:pPr eaLnBrk="0" hangingPunct="0"/>
            <a:endParaRPr lang="en-US" sz="1800"/>
          </a:p>
        </p:txBody>
      </p:sp>
      <p:pic>
        <p:nvPicPr>
          <p:cNvPr id="3" name="Picture 12" descr="Pearson_Bound_Whi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8238" y="6356350"/>
            <a:ext cx="165576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3" descr="Pearson_Strap_Bound_Whi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56350"/>
            <a:ext cx="1908175"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Eiteman_14e_cover_final_lo.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5118100" cy="6400800"/>
          </a:xfrm>
          <a:prstGeom prst="rect">
            <a:avLst/>
          </a:prstGeom>
        </p:spPr>
      </p:pic>
    </p:spTree>
    <p:extLst>
      <p:ext uri="{BB962C8B-B14F-4D97-AF65-F5344CB8AC3E}">
        <p14:creationId xmlns:p14="http://schemas.microsoft.com/office/powerpoint/2010/main" val="737649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3182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7189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2942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65878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800"/>
            <a:ext cx="41148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1148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92824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0235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88532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1816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15264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12900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4"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ChangeArrowheads="1"/>
          </p:cNvSpPr>
          <p:nvPr/>
        </p:nvSpPr>
        <p:spPr bwMode="gray">
          <a:xfrm>
            <a:off x="0" y="6400800"/>
            <a:ext cx="9144000" cy="457200"/>
          </a:xfrm>
          <a:prstGeom prst="rect">
            <a:avLst/>
          </a:prstGeom>
          <a:solidFill>
            <a:srgbClr val="014768"/>
          </a:solidFill>
          <a:ln>
            <a:noFill/>
          </a:ln>
        </p:spPr>
        <p:txBody>
          <a:bodyPr wrap="none" lIns="0" tIns="0" rIns="0" bIns="0" anchor="ctr"/>
          <a:lstStyle/>
          <a:p>
            <a:pPr eaLnBrk="0" hangingPunct="0"/>
            <a:endParaRPr lang="en-US" sz="1800"/>
          </a:p>
        </p:txBody>
      </p:sp>
      <p:pic>
        <p:nvPicPr>
          <p:cNvPr id="1027" name="Picture 12" descr="Pearson_Bound_Whi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488238" y="6359525"/>
            <a:ext cx="165576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17"/>
          <p:cNvSpPr>
            <a:spLocks noGrp="1" noChangeArrowheads="1"/>
          </p:cNvSpPr>
          <p:nvPr>
            <p:ph type="body" idx="1"/>
          </p:nvPr>
        </p:nvSpPr>
        <p:spPr bwMode="auto">
          <a:xfrm>
            <a:off x="381000" y="1447800"/>
            <a:ext cx="83820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29" name="Rectangle 18"/>
          <p:cNvSpPr>
            <a:spLocks noGrp="1" noChangeArrowheads="1"/>
          </p:cNvSpPr>
          <p:nvPr>
            <p:ph type="title"/>
          </p:nvPr>
        </p:nvSpPr>
        <p:spPr bwMode="auto">
          <a:xfrm>
            <a:off x="1143000" y="0"/>
            <a:ext cx="7696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030" name="Rectangle 19"/>
          <p:cNvSpPr>
            <a:spLocks noChangeArrowheads="1"/>
          </p:cNvSpPr>
          <p:nvPr/>
        </p:nvSpPr>
        <p:spPr bwMode="gray">
          <a:xfrm>
            <a:off x="773113" y="6553200"/>
            <a:ext cx="5399087"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GB" sz="900">
                <a:solidFill>
                  <a:schemeClr val="bg1"/>
                </a:solidFill>
                <a:cs typeface="Arial" charset="0"/>
              </a:rPr>
              <a:t>© 2016 Pearson Education, Inc. All rights reserved. </a:t>
            </a:r>
          </a:p>
        </p:txBody>
      </p:sp>
      <p:sp>
        <p:nvSpPr>
          <p:cNvPr id="1031" name="Rectangle 20"/>
          <p:cNvSpPr>
            <a:spLocks noChangeArrowheads="1"/>
          </p:cNvSpPr>
          <p:nvPr/>
        </p:nvSpPr>
        <p:spPr bwMode="gray">
          <a:xfrm>
            <a:off x="244475" y="6553200"/>
            <a:ext cx="360363"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GB" sz="900">
                <a:solidFill>
                  <a:schemeClr val="bg1"/>
                </a:solidFill>
                <a:cs typeface="Arial" charset="0"/>
              </a:rPr>
              <a:t>1-</a:t>
            </a:r>
            <a:fld id="{282DA4D2-646C-0046-BE39-2BBE0B3925C1}" type="slidenum">
              <a:rPr lang="en-GB" sz="900">
                <a:solidFill>
                  <a:schemeClr val="bg1"/>
                </a:solidFill>
                <a:cs typeface="Arial" charset="0"/>
              </a:rPr>
              <a:pPr/>
              <a:t>‹#›</a:t>
            </a:fld>
            <a:r>
              <a:rPr lang="en-GB" sz="900">
                <a:solidFill>
                  <a:schemeClr val="bg1"/>
                </a:solidFill>
                <a:cs typeface="Arial" charset="0"/>
              </a:rPr>
              <a:t> </a:t>
            </a:r>
          </a:p>
        </p:txBody>
      </p:sp>
      <p:pic>
        <p:nvPicPr>
          <p:cNvPr id="3" name="Picture 2" descr="Eiteman_14e_cover_final_lo_corner.jp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872011" cy="1219200"/>
          </a:xfrm>
          <a:prstGeom prst="rect">
            <a:avLst/>
          </a:prstGeom>
        </p:spPr>
      </p:pic>
    </p:spTree>
  </p:cSld>
  <p:clrMap bg1="lt1" tx1="dk1" bg2="lt2" tx2="dk2" accent1="accent1" accent2="accent2" accent3="accent3" accent4="accent4" accent5="accent5" accent6="accent6" hlink="hlink" folHlink="folHlink"/>
  <p:sldLayoutIdLst>
    <p:sldLayoutId id="2147483730"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sz="3200" b="1">
          <a:solidFill>
            <a:schemeClr val="tx1"/>
          </a:solidFill>
          <a:latin typeface="+mj-lt"/>
          <a:ea typeface="+mj-ea"/>
          <a:cs typeface="ＭＳ Ｐゴシック" charset="0"/>
        </a:defRPr>
      </a:lvl1pPr>
      <a:lvl2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2pPr>
      <a:lvl3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3pPr>
      <a:lvl4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4pPr>
      <a:lvl5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3200" b="1">
          <a:solidFill>
            <a:schemeClr val="tx1"/>
          </a:solidFill>
          <a:latin typeface="Verdana" charset="0"/>
          <a:ea typeface="ＭＳ Ｐゴシック" charset="0"/>
        </a:defRPr>
      </a:lvl6pPr>
      <a:lvl7pPr marL="914400" algn="l" rtl="0" eaLnBrk="1" fontAlgn="base" hangingPunct="1">
        <a:spcBef>
          <a:spcPct val="0"/>
        </a:spcBef>
        <a:spcAft>
          <a:spcPct val="0"/>
        </a:spcAft>
        <a:defRPr sz="3200" b="1">
          <a:solidFill>
            <a:schemeClr val="tx1"/>
          </a:solidFill>
          <a:latin typeface="Verdana" charset="0"/>
          <a:ea typeface="ＭＳ Ｐゴシック" charset="0"/>
        </a:defRPr>
      </a:lvl7pPr>
      <a:lvl8pPr marL="1371600" algn="l" rtl="0" eaLnBrk="1" fontAlgn="base" hangingPunct="1">
        <a:spcBef>
          <a:spcPct val="0"/>
        </a:spcBef>
        <a:spcAft>
          <a:spcPct val="0"/>
        </a:spcAft>
        <a:defRPr sz="3200" b="1">
          <a:solidFill>
            <a:schemeClr val="tx1"/>
          </a:solidFill>
          <a:latin typeface="Verdana" charset="0"/>
          <a:ea typeface="ＭＳ Ｐゴシック" charset="0"/>
        </a:defRPr>
      </a:lvl8pPr>
      <a:lvl9pPr marL="1828800" algn="l" rtl="0" eaLnBrk="1" fontAlgn="base" hangingPunct="1">
        <a:spcBef>
          <a:spcPct val="0"/>
        </a:spcBef>
        <a:spcAft>
          <a:spcPct val="0"/>
        </a:spcAft>
        <a:defRPr sz="3200" b="1">
          <a:solidFill>
            <a:schemeClr val="tx1"/>
          </a:solidFill>
          <a:latin typeface="Verdana" charset="0"/>
          <a:ea typeface="ＭＳ Ｐゴシック"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ＭＳ Ｐゴシック" charset="0"/>
        </a:defRPr>
      </a:lvl1pPr>
      <a:lvl2pPr marL="742950" indent="-285750" algn="l" rtl="0" eaLnBrk="1" fontAlgn="base" hangingPunct="1">
        <a:spcBef>
          <a:spcPct val="20000"/>
        </a:spcBef>
        <a:spcAft>
          <a:spcPct val="0"/>
        </a:spcAft>
        <a:buChar char="–"/>
        <a:defRPr sz="2400">
          <a:solidFill>
            <a:schemeClr val="tx1"/>
          </a:solidFill>
          <a:latin typeface="+mn-lt"/>
          <a:ea typeface="+mn-ea"/>
        </a:defRPr>
      </a:lvl2pPr>
      <a:lvl3pPr marL="1143000" indent="-228600" algn="l" rtl="0" eaLnBrk="1" fontAlgn="base" hangingPunct="1">
        <a:spcBef>
          <a:spcPct val="20000"/>
        </a:spcBef>
        <a:spcAft>
          <a:spcPct val="0"/>
        </a:spcAft>
        <a:buChar char="•"/>
        <a:defRPr sz="2000">
          <a:solidFill>
            <a:schemeClr val="tx1"/>
          </a:solidFill>
          <a:latin typeface="+mn-lt"/>
          <a:ea typeface="+mn-ea"/>
        </a:defRPr>
      </a:lvl3pPr>
      <a:lvl4pPr marL="1600200" indent="-228600" algn="l" rtl="0" eaLnBrk="1" fontAlgn="base" hangingPunct="1">
        <a:spcBef>
          <a:spcPct val="20000"/>
        </a:spcBef>
        <a:spcAft>
          <a:spcPct val="0"/>
        </a:spcAft>
        <a:buChar char="–"/>
        <a:defRPr>
          <a:solidFill>
            <a:schemeClr val="tx1"/>
          </a:solidFill>
          <a:latin typeface="+mn-lt"/>
          <a:ea typeface="+mn-ea"/>
        </a:defRPr>
      </a:lvl4pPr>
      <a:lvl5pPr marL="2057400" indent="-228600" algn="l" rtl="0" eaLnBrk="1" fontAlgn="base" hangingPunct="1">
        <a:spcBef>
          <a:spcPct val="20000"/>
        </a:spcBef>
        <a:spcAft>
          <a:spcPct val="0"/>
        </a:spcAft>
        <a:buChar char="»"/>
        <a:defRPr>
          <a:solidFill>
            <a:schemeClr val="tx1"/>
          </a:solidFill>
          <a:latin typeface="+mn-lt"/>
          <a:ea typeface="+mn-ea"/>
        </a:defRPr>
      </a:lvl5pPr>
      <a:lvl6pPr marL="2514600" indent="-228600" algn="l" rtl="0" eaLnBrk="1" fontAlgn="base" hangingPunct="1">
        <a:spcBef>
          <a:spcPct val="20000"/>
        </a:spcBef>
        <a:spcAft>
          <a:spcPct val="0"/>
        </a:spcAft>
        <a:buChar char="»"/>
        <a:defRPr>
          <a:solidFill>
            <a:schemeClr val="tx1"/>
          </a:solidFill>
          <a:latin typeface="+mn-lt"/>
          <a:ea typeface="+mn-ea"/>
        </a:defRPr>
      </a:lvl6pPr>
      <a:lvl7pPr marL="2971800" indent="-228600" algn="l" rtl="0" eaLnBrk="1" fontAlgn="base" hangingPunct="1">
        <a:spcBef>
          <a:spcPct val="20000"/>
        </a:spcBef>
        <a:spcAft>
          <a:spcPct val="0"/>
        </a:spcAft>
        <a:buChar char="»"/>
        <a:defRPr>
          <a:solidFill>
            <a:schemeClr val="tx1"/>
          </a:solidFill>
          <a:latin typeface="+mn-lt"/>
          <a:ea typeface="+mn-ea"/>
        </a:defRPr>
      </a:lvl7pPr>
      <a:lvl8pPr marL="3429000" indent="-228600" algn="l" rtl="0" eaLnBrk="1" fontAlgn="base" hangingPunct="1">
        <a:spcBef>
          <a:spcPct val="20000"/>
        </a:spcBef>
        <a:spcAft>
          <a:spcPct val="0"/>
        </a:spcAft>
        <a:buChar char="»"/>
        <a:defRPr>
          <a:solidFill>
            <a:schemeClr val="tx1"/>
          </a:solidFill>
          <a:latin typeface="+mn-lt"/>
          <a:ea typeface="+mn-ea"/>
        </a:defRPr>
      </a:lvl8pPr>
      <a:lvl9pPr marL="3886200" indent="-228600" algn="l" rtl="0" eaLnBrk="1" fontAlgn="base" hangingPunct="1">
        <a:spcBef>
          <a:spcPct val="20000"/>
        </a:spcBef>
        <a:spcAft>
          <a:spcPct val="0"/>
        </a:spcAft>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p:cNvSpPr>
            <a:spLocks noChangeArrowheads="1"/>
          </p:cNvSpPr>
          <p:nvPr/>
        </p:nvSpPr>
        <p:spPr bwMode="auto">
          <a:xfrm>
            <a:off x="5181600" y="2209800"/>
            <a:ext cx="3914775" cy="1390650"/>
          </a:xfrm>
          <a:prstGeom prst="rect">
            <a:avLst/>
          </a:prstGeom>
          <a:noFill/>
          <a:ln>
            <a:noFill/>
          </a:ln>
          <a:extLst/>
        </p:spPr>
        <p:txBody>
          <a:bodyPr anchor="ctr"/>
          <a:lstStyle/>
          <a:p>
            <a:pPr algn="ctr">
              <a:defRPr/>
            </a:pPr>
            <a:r>
              <a:rPr lang="en-US" sz="3200" b="1" dirty="0">
                <a:solidFill>
                  <a:srgbClr val="000000"/>
                </a:solidFill>
                <a:cs typeface="+mn-cs"/>
              </a:rPr>
              <a:t>Chapter </a:t>
            </a:r>
            <a:r>
              <a:rPr lang="en-US" sz="3200" b="1" dirty="0" smtClean="0">
                <a:solidFill>
                  <a:srgbClr val="000000"/>
                </a:solidFill>
                <a:cs typeface="+mn-cs"/>
              </a:rPr>
              <a:t>1</a:t>
            </a:r>
          </a:p>
          <a:p>
            <a:pPr algn="ctr">
              <a:defRPr/>
            </a:pPr>
            <a:r>
              <a:rPr lang="en-US" sz="3200" b="1" dirty="0" smtClean="0">
                <a:solidFill>
                  <a:srgbClr val="000000"/>
                </a:solidFill>
                <a:cs typeface="+mn-cs"/>
              </a:rPr>
              <a:t>Mini Case</a:t>
            </a:r>
            <a:endParaRPr lang="en-US" sz="3200" b="1" dirty="0">
              <a:solidFill>
                <a:srgbClr val="000000"/>
              </a:solidFill>
              <a:cs typeface="+mn-cs"/>
            </a:endParaRPr>
          </a:p>
        </p:txBody>
      </p:sp>
      <p:sp>
        <p:nvSpPr>
          <p:cNvPr id="5" name="Rectangle 15"/>
          <p:cNvSpPr>
            <a:spLocks noChangeArrowheads="1"/>
          </p:cNvSpPr>
          <p:nvPr/>
        </p:nvSpPr>
        <p:spPr bwMode="auto">
          <a:xfrm>
            <a:off x="5286375" y="3810000"/>
            <a:ext cx="3657600" cy="1752600"/>
          </a:xfrm>
          <a:prstGeom prst="rect">
            <a:avLst/>
          </a:prstGeom>
          <a:noFill/>
          <a:ln>
            <a:noFill/>
          </a:ln>
          <a:extLst/>
        </p:spPr>
        <p:txBody>
          <a:bodyPr/>
          <a:lstStyle/>
          <a:p>
            <a:pPr algn="ctr">
              <a:spcBef>
                <a:spcPct val="20000"/>
              </a:spcBef>
              <a:defRPr/>
            </a:pPr>
            <a:r>
              <a:rPr lang="en-US" altLang="en-US" sz="3200" b="1" dirty="0" err="1" smtClean="0">
                <a:latin typeface="+mn-lt"/>
                <a:cs typeface="Arial" panose="020B0604020202020204" pitchFamily="34" charset="0"/>
              </a:rPr>
              <a:t>Crowdfunding</a:t>
            </a:r>
            <a:r>
              <a:rPr lang="en-US" altLang="en-US" sz="3200" b="1" dirty="0" smtClean="0">
                <a:latin typeface="+mn-lt"/>
                <a:cs typeface="Arial" panose="020B0604020202020204" pitchFamily="34" charset="0"/>
              </a:rPr>
              <a:t> </a:t>
            </a:r>
            <a:r>
              <a:rPr lang="en-US" altLang="en-US" sz="3200" b="1" dirty="0">
                <a:latin typeface="+mn-lt"/>
                <a:cs typeface="Arial" panose="020B0604020202020204" pitchFamily="34" charset="0"/>
              </a:rPr>
              <a:t>Kenya</a:t>
            </a:r>
            <a:endParaRPr lang="en-US" sz="3200" b="1" dirty="0">
              <a:latin typeface="+mn-lt"/>
              <a:cs typeface="+mn-cs"/>
            </a:endParaRPr>
          </a:p>
        </p:txBody>
      </p:sp>
    </p:spTree>
    <p:extLst>
      <p:ext uri="{BB962C8B-B14F-4D97-AF65-F5344CB8AC3E}">
        <p14:creationId xmlns:p14="http://schemas.microsoft.com/office/powerpoint/2010/main" val="764972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Verdana"/>
                <a:cs typeface="Verdana"/>
              </a:rPr>
              <a:t>The Kenyan </a:t>
            </a:r>
            <a:r>
              <a:rPr lang="en-US" altLang="en-US" dirty="0" smtClean="0">
                <a:latin typeface="Verdana"/>
                <a:cs typeface="Verdana"/>
              </a:rPr>
              <a:t>Challenge</a:t>
            </a:r>
            <a:endParaRPr lang="en-US" dirty="0">
              <a:latin typeface="Verdana"/>
              <a:cs typeface="Verdana"/>
            </a:endParaRPr>
          </a:p>
        </p:txBody>
      </p:sp>
      <p:sp>
        <p:nvSpPr>
          <p:cNvPr id="3" name="Content Placeholder 2"/>
          <p:cNvSpPr>
            <a:spLocks noGrp="1"/>
          </p:cNvSpPr>
          <p:nvPr>
            <p:ph idx="1"/>
          </p:nvPr>
        </p:nvSpPr>
        <p:spPr/>
        <p:txBody>
          <a:bodyPr>
            <a:normAutofit fontScale="70000" lnSpcReduction="20000"/>
          </a:bodyPr>
          <a:lstStyle/>
          <a:p>
            <a:pPr>
              <a:lnSpc>
                <a:spcPct val="110000"/>
              </a:lnSpc>
            </a:pPr>
            <a:r>
              <a:rPr lang="en-US" sz="2000" dirty="0" smtClean="0">
                <a:latin typeface="Verdaa"/>
                <a:cs typeface="Verdaa"/>
              </a:rPr>
              <a:t>Kenya </a:t>
            </a:r>
            <a:r>
              <a:rPr lang="en-US" sz="2000" dirty="0">
                <a:latin typeface="Verdaa"/>
                <a:cs typeface="Verdaa"/>
              </a:rPr>
              <a:t>was not all that different from many other </a:t>
            </a:r>
            <a:r>
              <a:rPr lang="en-US" sz="2000" dirty="0" smtClean="0">
                <a:latin typeface="Verdaa"/>
                <a:cs typeface="Verdaa"/>
              </a:rPr>
              <a:t>major emerging </a:t>
            </a:r>
            <a:r>
              <a:rPr lang="en-US" sz="2000" dirty="0">
                <a:latin typeface="Verdaa"/>
                <a:cs typeface="Verdaa"/>
              </a:rPr>
              <a:t>markets when it came to business startups: </a:t>
            </a:r>
            <a:r>
              <a:rPr lang="en-US" sz="2000" dirty="0" smtClean="0">
                <a:latin typeface="Verdaa"/>
                <a:cs typeface="Verdaa"/>
              </a:rPr>
              <a:t>a shortage </a:t>
            </a:r>
            <a:r>
              <a:rPr lang="en-US" sz="2000" dirty="0">
                <a:latin typeface="Verdaa"/>
                <a:cs typeface="Verdaa"/>
              </a:rPr>
              <a:t>of capital and institutions and interest in </a:t>
            </a:r>
            <a:r>
              <a:rPr lang="en-US" sz="2000" dirty="0" smtClean="0">
                <a:latin typeface="Verdaa"/>
                <a:cs typeface="Verdaa"/>
              </a:rPr>
              <a:t>funding new </a:t>
            </a:r>
            <a:r>
              <a:rPr lang="en-US" sz="2000" dirty="0">
                <a:latin typeface="Verdaa"/>
                <a:cs typeface="Verdaa"/>
              </a:rPr>
              <a:t>business development. </a:t>
            </a:r>
            <a:endParaRPr lang="en-US" sz="2000" dirty="0" smtClean="0">
              <a:latin typeface="Verdaa"/>
              <a:cs typeface="Verdaa"/>
            </a:endParaRPr>
          </a:p>
          <a:p>
            <a:pPr lvl="1">
              <a:lnSpc>
                <a:spcPct val="110000"/>
              </a:lnSpc>
            </a:pPr>
            <a:r>
              <a:rPr lang="en-US" sz="1600" dirty="0" smtClean="0">
                <a:latin typeface="Verdaa"/>
                <a:cs typeface="Verdaa"/>
              </a:rPr>
              <a:t>Funding </a:t>
            </a:r>
            <a:r>
              <a:rPr lang="en-US" sz="1600" dirty="0">
                <a:latin typeface="Verdaa"/>
                <a:cs typeface="Verdaa"/>
              </a:rPr>
              <a:t>startups, </a:t>
            </a:r>
            <a:r>
              <a:rPr lang="en-US" sz="1600" dirty="0" smtClean="0">
                <a:latin typeface="Verdaa"/>
                <a:cs typeface="Verdaa"/>
              </a:rPr>
              <a:t>particularly SMEs</a:t>
            </a:r>
            <a:r>
              <a:rPr lang="en-US" sz="1600" dirty="0">
                <a:latin typeface="Verdaa"/>
                <a:cs typeface="Verdaa"/>
              </a:rPr>
              <a:t>, was always challenging, even in the largest and </a:t>
            </a:r>
            <a:r>
              <a:rPr lang="en-US" sz="1600" dirty="0" smtClean="0">
                <a:latin typeface="Verdaa"/>
                <a:cs typeface="Verdaa"/>
              </a:rPr>
              <a:t>most developed </a:t>
            </a:r>
            <a:r>
              <a:rPr lang="en-US" sz="1600" dirty="0">
                <a:latin typeface="Verdaa"/>
                <a:cs typeface="Verdaa"/>
              </a:rPr>
              <a:t>industrial countries. Gaining access to </a:t>
            </a:r>
            <a:r>
              <a:rPr lang="en-US" sz="1600" dirty="0" smtClean="0">
                <a:latin typeface="Verdaa"/>
                <a:cs typeface="Verdaa"/>
              </a:rPr>
              <a:t>affordable capital </a:t>
            </a:r>
            <a:r>
              <a:rPr lang="en-US" sz="1600" dirty="0">
                <a:latin typeface="Verdaa"/>
                <a:cs typeface="Verdaa"/>
              </a:rPr>
              <a:t>in a country like Kenya, even with a </a:t>
            </a:r>
            <a:r>
              <a:rPr lang="en-US" sz="1600" dirty="0" smtClean="0">
                <a:latin typeface="Verdaa"/>
                <a:cs typeface="Verdaa"/>
              </a:rPr>
              <a:t>burgeoning domestic </a:t>
            </a:r>
            <a:r>
              <a:rPr lang="en-US" sz="1600" dirty="0">
                <a:latin typeface="Verdaa"/>
                <a:cs typeface="Verdaa"/>
              </a:rPr>
              <a:t>economy, was extremely difficult</a:t>
            </a:r>
            <a:r>
              <a:rPr lang="en-US" sz="1600" dirty="0" smtClean="0">
                <a:latin typeface="Verdaa"/>
                <a:cs typeface="Verdaa"/>
              </a:rPr>
              <a:t>. </a:t>
            </a:r>
          </a:p>
          <a:p>
            <a:pPr lvl="1">
              <a:lnSpc>
                <a:spcPct val="110000"/>
              </a:lnSpc>
            </a:pPr>
            <a:r>
              <a:rPr lang="en-US" sz="1600" dirty="0" smtClean="0">
                <a:latin typeface="Verdaa"/>
                <a:cs typeface="Verdaa"/>
              </a:rPr>
              <a:t>After </a:t>
            </a:r>
            <a:r>
              <a:rPr lang="en-US" sz="1600" dirty="0">
                <a:latin typeface="Verdaa"/>
                <a:cs typeface="Verdaa"/>
              </a:rPr>
              <a:t>a series of successive rounds of evaluation and competition</a:t>
            </a:r>
            <a:r>
              <a:rPr lang="en-US" sz="1600" dirty="0" smtClean="0">
                <a:latin typeface="Verdaa"/>
                <a:cs typeface="Verdaa"/>
              </a:rPr>
              <a:t>, four </a:t>
            </a:r>
            <a:r>
              <a:rPr lang="en-US" sz="1600" dirty="0">
                <a:latin typeface="Verdaa"/>
                <a:cs typeface="Verdaa"/>
              </a:rPr>
              <a:t>crowdfunding projects had been identified </a:t>
            </a:r>
            <a:r>
              <a:rPr lang="en-US" sz="1600" dirty="0" smtClean="0">
                <a:latin typeface="Verdaa"/>
                <a:cs typeface="Verdaa"/>
              </a:rPr>
              <a:t>for its </a:t>
            </a:r>
            <a:r>
              <a:rPr lang="en-US" sz="1600" dirty="0">
                <a:latin typeface="Verdaa"/>
                <a:cs typeface="Verdaa"/>
              </a:rPr>
              <a:t>pilot program by </a:t>
            </a:r>
            <a:r>
              <a:rPr lang="en-US" sz="1600" dirty="0" err="1">
                <a:latin typeface="Verdaa"/>
                <a:cs typeface="Verdaa"/>
              </a:rPr>
              <a:t>infoDev</a:t>
            </a:r>
            <a:r>
              <a:rPr lang="en-US" sz="1600" dirty="0">
                <a:latin typeface="Verdaa"/>
                <a:cs typeface="Verdaa"/>
              </a:rPr>
              <a:t> of the World Bank Group, </a:t>
            </a:r>
            <a:r>
              <a:rPr lang="en-US" sz="1600" dirty="0" smtClean="0">
                <a:latin typeface="Verdaa"/>
                <a:cs typeface="Verdaa"/>
              </a:rPr>
              <a:t>working through </a:t>
            </a:r>
            <a:r>
              <a:rPr lang="en-US" sz="1600" dirty="0">
                <a:latin typeface="Verdaa"/>
                <a:cs typeface="Verdaa"/>
              </a:rPr>
              <a:t>its Kenya Climate Innovation Center (KICC</a:t>
            </a:r>
            <a:r>
              <a:rPr lang="en-US" sz="1600" dirty="0" smtClean="0">
                <a:latin typeface="Verdaa"/>
                <a:cs typeface="Verdaa"/>
              </a:rPr>
              <a:t>) with </a:t>
            </a:r>
            <a:r>
              <a:rPr lang="en-US" sz="1600" dirty="0">
                <a:latin typeface="Verdaa"/>
                <a:cs typeface="Verdaa"/>
              </a:rPr>
              <a:t>the support of Crowdfund Capital Advisors (CCA</a:t>
            </a:r>
            <a:r>
              <a:rPr lang="en-US" sz="1600" dirty="0" smtClean="0">
                <a:latin typeface="Verdaa"/>
                <a:cs typeface="Verdaa"/>
              </a:rPr>
              <a:t>).</a:t>
            </a:r>
          </a:p>
          <a:p>
            <a:pPr>
              <a:lnSpc>
                <a:spcPct val="110000"/>
              </a:lnSpc>
            </a:pPr>
            <a:r>
              <a:rPr lang="en-US" sz="2000" b="1" dirty="0">
                <a:solidFill>
                  <a:srgbClr val="C00000"/>
                </a:solidFill>
                <a:latin typeface="Verdaa"/>
                <a:cs typeface="Verdaa"/>
              </a:rPr>
              <a:t>Lighting Up Kenya</a:t>
            </a:r>
            <a:r>
              <a:rPr lang="en-US" sz="2000" dirty="0">
                <a:latin typeface="Verdaa"/>
                <a:cs typeface="Verdaa"/>
              </a:rPr>
              <a:t>. Join the Solar Generation </a:t>
            </a:r>
            <a:r>
              <a:rPr lang="en-US" sz="2000" dirty="0" smtClean="0">
                <a:latin typeface="Verdaa"/>
                <a:cs typeface="Verdaa"/>
              </a:rPr>
              <a:t>creation in </a:t>
            </a:r>
            <a:r>
              <a:rPr lang="en-US" sz="2000" dirty="0">
                <a:latin typeface="Verdaa"/>
                <a:cs typeface="Verdaa"/>
              </a:rPr>
              <a:t>Kenya. Help us extinguish kerosene lamps </a:t>
            </a:r>
            <a:r>
              <a:rPr lang="en-US" sz="2000" dirty="0" smtClean="0">
                <a:latin typeface="Verdaa"/>
                <a:cs typeface="Verdaa"/>
              </a:rPr>
              <a:t>and improve </a:t>
            </a:r>
            <a:r>
              <a:rPr lang="en-US" sz="2000" dirty="0">
                <a:latin typeface="Verdaa"/>
                <a:cs typeface="Verdaa"/>
              </a:rPr>
              <a:t>lives. Co-Founder of </a:t>
            </a:r>
            <a:r>
              <a:rPr lang="en-US" sz="2000" dirty="0" err="1">
                <a:latin typeface="Verdaa"/>
                <a:cs typeface="Verdaa"/>
              </a:rPr>
              <a:t>Skynotch</a:t>
            </a:r>
            <a:r>
              <a:rPr lang="en-US" sz="2000" dirty="0">
                <a:latin typeface="Verdaa"/>
                <a:cs typeface="Verdaa"/>
              </a:rPr>
              <a:t> Energy Africa</a:t>
            </a:r>
            <a:r>
              <a:rPr lang="en-US" sz="2000" dirty="0" smtClean="0">
                <a:latin typeface="Verdaa"/>
                <a:cs typeface="Verdaa"/>
              </a:rPr>
              <a:t>, Patrick </a:t>
            </a:r>
            <a:r>
              <a:rPr lang="en-US" sz="2000" dirty="0">
                <a:latin typeface="Verdaa"/>
                <a:cs typeface="Verdaa"/>
              </a:rPr>
              <a:t>Kimathi is trying to bring clean-lighting </a:t>
            </a:r>
            <a:r>
              <a:rPr lang="en-US" sz="2000" dirty="0" smtClean="0">
                <a:latin typeface="Verdaa"/>
                <a:cs typeface="Verdaa"/>
              </a:rPr>
              <a:t>solutions (</a:t>
            </a:r>
            <a:r>
              <a:rPr lang="en-US" sz="2000" dirty="0">
                <a:latin typeface="Verdaa"/>
                <a:cs typeface="Verdaa"/>
              </a:rPr>
              <a:t>solar lamps) for off-grid indoor lighting.</a:t>
            </a:r>
          </a:p>
          <a:p>
            <a:pPr>
              <a:lnSpc>
                <a:spcPct val="110000"/>
              </a:lnSpc>
            </a:pPr>
            <a:r>
              <a:rPr lang="en-US" sz="2000" b="1" dirty="0" smtClean="0">
                <a:solidFill>
                  <a:srgbClr val="C00000"/>
                </a:solidFill>
                <a:latin typeface="Verdaa"/>
                <a:cs typeface="Verdaa"/>
              </a:rPr>
              <a:t>Wanda </a:t>
            </a:r>
            <a:r>
              <a:rPr lang="en-US" sz="2000" b="1" dirty="0">
                <a:solidFill>
                  <a:srgbClr val="C00000"/>
                </a:solidFill>
                <a:latin typeface="Verdaa"/>
                <a:cs typeface="Verdaa"/>
              </a:rPr>
              <a:t>Organic</a:t>
            </a:r>
            <a:r>
              <a:rPr lang="en-US" sz="2000" dirty="0">
                <a:latin typeface="Verdaa"/>
                <a:cs typeface="Verdaa"/>
              </a:rPr>
              <a:t>. Nurture the Soil—Climate </a:t>
            </a:r>
            <a:r>
              <a:rPr lang="en-US" sz="2000" dirty="0" smtClean="0">
                <a:latin typeface="Verdaa"/>
                <a:cs typeface="Verdaa"/>
              </a:rPr>
              <a:t>Smart Agriculture</a:t>
            </a:r>
            <a:r>
              <a:rPr lang="en-US" sz="2000" dirty="0">
                <a:latin typeface="Verdaa"/>
                <a:cs typeface="Verdaa"/>
              </a:rPr>
              <a:t>. Help us improve access to bio-organic </a:t>
            </a:r>
            <a:r>
              <a:rPr lang="en-US" sz="2000" dirty="0" smtClean="0">
                <a:latin typeface="Verdaa"/>
                <a:cs typeface="Verdaa"/>
              </a:rPr>
              <a:t>fertilizer and </a:t>
            </a:r>
            <a:r>
              <a:rPr lang="en-US" sz="2000" dirty="0">
                <a:latin typeface="Verdaa"/>
                <a:cs typeface="Verdaa"/>
              </a:rPr>
              <a:t>biotechnology for farmers in Kenya. </a:t>
            </a:r>
            <a:r>
              <a:rPr lang="en-US" sz="2000" dirty="0" smtClean="0">
                <a:latin typeface="Verdaa"/>
                <a:cs typeface="Verdaa"/>
              </a:rPr>
              <a:t>Marion Moon</a:t>
            </a:r>
            <a:r>
              <a:rPr lang="en-US" sz="2000" dirty="0">
                <a:latin typeface="Verdaa"/>
                <a:cs typeface="Verdaa"/>
              </a:rPr>
              <a:t>, founder of Wanda Organic, wants to </a:t>
            </a:r>
            <a:r>
              <a:rPr lang="en-US" sz="2000" dirty="0" smtClean="0">
                <a:latin typeface="Verdaa"/>
                <a:cs typeface="Verdaa"/>
              </a:rPr>
              <a:t>enable Kenyan </a:t>
            </a:r>
            <a:r>
              <a:rPr lang="en-US" sz="2000" dirty="0">
                <a:latin typeface="Verdaa"/>
                <a:cs typeface="Verdaa"/>
              </a:rPr>
              <a:t>farmers to produce more, increase </a:t>
            </a:r>
            <a:r>
              <a:rPr lang="en-US" sz="2000" dirty="0" smtClean="0">
                <a:latin typeface="Verdaa"/>
                <a:cs typeface="Verdaa"/>
              </a:rPr>
              <a:t>profitability and </a:t>
            </a:r>
            <a:r>
              <a:rPr lang="en-US" sz="2000" dirty="0">
                <a:latin typeface="Verdaa"/>
                <a:cs typeface="Verdaa"/>
              </a:rPr>
              <a:t>family income, improve nutrition, and </a:t>
            </a:r>
            <a:r>
              <a:rPr lang="en-US" sz="2000" dirty="0" smtClean="0">
                <a:latin typeface="Verdaa"/>
                <a:cs typeface="Verdaa"/>
              </a:rPr>
              <a:t>create new </a:t>
            </a:r>
            <a:r>
              <a:rPr lang="en-US" sz="2000" dirty="0">
                <a:latin typeface="Verdaa"/>
                <a:cs typeface="Verdaa"/>
              </a:rPr>
              <a:t>employment in rural economies, while </a:t>
            </a:r>
            <a:r>
              <a:rPr lang="en-US" sz="2000" dirty="0" smtClean="0">
                <a:latin typeface="Verdaa"/>
                <a:cs typeface="Verdaa"/>
              </a:rPr>
              <a:t>restoring and </a:t>
            </a:r>
            <a:r>
              <a:rPr lang="en-US" sz="2000" dirty="0">
                <a:latin typeface="Verdaa"/>
                <a:cs typeface="Verdaa"/>
              </a:rPr>
              <a:t>strengthening the health of Kenya’s soil.</a:t>
            </a:r>
          </a:p>
          <a:p>
            <a:pPr>
              <a:lnSpc>
                <a:spcPct val="110000"/>
              </a:lnSpc>
            </a:pPr>
            <a:r>
              <a:rPr lang="en-US" sz="2000" b="1" dirty="0" smtClean="0">
                <a:solidFill>
                  <a:srgbClr val="C00000"/>
                </a:solidFill>
                <a:latin typeface="Verdaa"/>
                <a:cs typeface="Verdaa"/>
              </a:rPr>
              <a:t>Briquette </a:t>
            </a:r>
            <a:r>
              <a:rPr lang="en-US" sz="2000" b="1" dirty="0">
                <a:solidFill>
                  <a:srgbClr val="C00000"/>
                </a:solidFill>
                <a:latin typeface="Verdaa"/>
                <a:cs typeface="Verdaa"/>
              </a:rPr>
              <a:t>Energy Drive</a:t>
            </a:r>
            <a:r>
              <a:rPr lang="en-US" sz="2000" dirty="0">
                <a:latin typeface="Verdaa"/>
                <a:cs typeface="Verdaa"/>
              </a:rPr>
              <a:t>. Biomass Briquettes are </a:t>
            </a:r>
            <a:r>
              <a:rPr lang="en-US" sz="2000" dirty="0" smtClean="0">
                <a:latin typeface="Verdaa"/>
                <a:cs typeface="Verdaa"/>
              </a:rPr>
              <a:t>made from </a:t>
            </a:r>
            <a:r>
              <a:rPr lang="en-US" sz="2000" dirty="0">
                <a:latin typeface="Verdaa"/>
                <a:cs typeface="Verdaa"/>
              </a:rPr>
              <a:t>agricultural plant waste and are a replacement </a:t>
            </a:r>
            <a:r>
              <a:rPr lang="en-US" sz="2000" dirty="0" smtClean="0">
                <a:latin typeface="Verdaa"/>
                <a:cs typeface="Verdaa"/>
              </a:rPr>
              <a:t>for fossil </a:t>
            </a:r>
            <a:r>
              <a:rPr lang="en-US" sz="2000" dirty="0">
                <a:latin typeface="Verdaa"/>
                <a:cs typeface="Verdaa"/>
              </a:rPr>
              <a:t>fuels such as oil or coal, and burn hotter, cleaner, </a:t>
            </a:r>
            <a:r>
              <a:rPr lang="en-US" sz="2000" dirty="0" smtClean="0">
                <a:latin typeface="Verdaa"/>
                <a:cs typeface="Verdaa"/>
              </a:rPr>
              <a:t>and longer</a:t>
            </a:r>
            <a:r>
              <a:rPr lang="en-US" sz="2000" dirty="0">
                <a:latin typeface="Verdaa"/>
                <a:cs typeface="Verdaa"/>
              </a:rPr>
              <a:t>. Allan </a:t>
            </a:r>
            <a:r>
              <a:rPr lang="en-US" sz="2000" dirty="0" err="1">
                <a:latin typeface="Verdaa"/>
                <a:cs typeface="Verdaa"/>
              </a:rPr>
              <a:t>Marega</a:t>
            </a:r>
            <a:r>
              <a:rPr lang="en-US" sz="2000" dirty="0">
                <a:latin typeface="Verdaa"/>
                <a:cs typeface="Verdaa"/>
              </a:rPr>
              <a:t> is the managing director of </a:t>
            </a:r>
            <a:r>
              <a:rPr lang="en-US" sz="2000" dirty="0" smtClean="0">
                <a:latin typeface="Verdaa"/>
                <a:cs typeface="Verdaa"/>
              </a:rPr>
              <a:t>Global Supply </a:t>
            </a:r>
            <a:r>
              <a:rPr lang="en-US" sz="2000" dirty="0">
                <a:latin typeface="Verdaa"/>
                <a:cs typeface="Verdaa"/>
              </a:rPr>
              <a:t>Solutions, whose goal is to make briquettes </a:t>
            </a:r>
            <a:r>
              <a:rPr lang="en-US" sz="2000" dirty="0" smtClean="0">
                <a:latin typeface="Verdaa"/>
                <a:cs typeface="Verdaa"/>
              </a:rPr>
              <a:t>the preferred </a:t>
            </a:r>
            <a:r>
              <a:rPr lang="en-US" sz="2000" dirty="0">
                <a:latin typeface="Verdaa"/>
                <a:cs typeface="Verdaa"/>
              </a:rPr>
              <a:t>replacement to charcoal and wood fuel.</a:t>
            </a:r>
          </a:p>
          <a:p>
            <a:pPr>
              <a:lnSpc>
                <a:spcPct val="110000"/>
              </a:lnSpc>
            </a:pPr>
            <a:r>
              <a:rPr lang="en-US" sz="2000" b="1" dirty="0" err="1" smtClean="0">
                <a:solidFill>
                  <a:srgbClr val="C00000"/>
                </a:solidFill>
                <a:latin typeface="Verdaa"/>
                <a:cs typeface="Verdaa"/>
              </a:rPr>
              <a:t>iCoal</a:t>
            </a:r>
            <a:r>
              <a:rPr lang="en-US" sz="2000" b="1" dirty="0" smtClean="0">
                <a:solidFill>
                  <a:srgbClr val="C00000"/>
                </a:solidFill>
                <a:latin typeface="Verdaa"/>
                <a:cs typeface="Verdaa"/>
              </a:rPr>
              <a:t> </a:t>
            </a:r>
            <a:r>
              <a:rPr lang="en-US" sz="2000" b="1" dirty="0">
                <a:solidFill>
                  <a:srgbClr val="C00000"/>
                </a:solidFill>
                <a:latin typeface="Verdaa"/>
                <a:cs typeface="Verdaa"/>
              </a:rPr>
              <a:t>Concepts</a:t>
            </a:r>
            <a:r>
              <a:rPr lang="en-US" sz="2000" dirty="0">
                <a:latin typeface="Verdaa"/>
                <a:cs typeface="Verdaa"/>
              </a:rPr>
              <a:t>. James </a:t>
            </a:r>
            <a:r>
              <a:rPr lang="en-US" sz="2000" dirty="0" err="1">
                <a:latin typeface="Verdaa"/>
                <a:cs typeface="Verdaa"/>
              </a:rPr>
              <a:t>Nyaga</a:t>
            </a:r>
            <a:r>
              <a:rPr lang="en-US" sz="2000" dirty="0">
                <a:latin typeface="Verdaa"/>
                <a:cs typeface="Verdaa"/>
              </a:rPr>
              <a:t>, Director of </a:t>
            </a:r>
            <a:r>
              <a:rPr lang="en-US" sz="2000" dirty="0" smtClean="0">
                <a:latin typeface="Verdaa"/>
                <a:cs typeface="Verdaa"/>
              </a:rPr>
              <a:t>Strategy and </a:t>
            </a:r>
            <a:r>
              <a:rPr lang="en-US" sz="2000" dirty="0">
                <a:latin typeface="Verdaa"/>
                <a:cs typeface="Verdaa"/>
              </a:rPr>
              <a:t>Innovation at </a:t>
            </a:r>
            <a:r>
              <a:rPr lang="en-US" sz="2000" dirty="0" err="1">
                <a:latin typeface="Verdaa"/>
                <a:cs typeface="Verdaa"/>
              </a:rPr>
              <a:t>iCoal</a:t>
            </a:r>
            <a:r>
              <a:rPr lang="en-US" sz="2000" dirty="0">
                <a:latin typeface="Verdaa"/>
                <a:cs typeface="Verdaa"/>
              </a:rPr>
              <a:t> Concepts, wants to use </a:t>
            </a:r>
            <a:r>
              <a:rPr lang="en-US" sz="2000" dirty="0" smtClean="0">
                <a:latin typeface="Verdaa"/>
                <a:cs typeface="Verdaa"/>
              </a:rPr>
              <a:t>recycled charcoal </a:t>
            </a:r>
            <a:r>
              <a:rPr lang="en-US" sz="2000" dirty="0">
                <a:latin typeface="Verdaa"/>
                <a:cs typeface="Verdaa"/>
              </a:rPr>
              <a:t>dust to make briquettes that are denser</a:t>
            </a:r>
            <a:r>
              <a:rPr lang="en-US" sz="2000" dirty="0" smtClean="0">
                <a:latin typeface="Verdaa"/>
                <a:cs typeface="Verdaa"/>
              </a:rPr>
              <a:t>, burn </a:t>
            </a:r>
            <a:r>
              <a:rPr lang="en-US" sz="2000" dirty="0">
                <a:latin typeface="Verdaa"/>
                <a:cs typeface="Verdaa"/>
              </a:rPr>
              <a:t>longer, odorless, and smokeless, ultimately </a:t>
            </a:r>
            <a:r>
              <a:rPr lang="en-US" sz="2000" dirty="0" smtClean="0">
                <a:latin typeface="Verdaa"/>
                <a:cs typeface="Verdaa"/>
              </a:rPr>
              <a:t>reducing indoor </a:t>
            </a:r>
            <a:r>
              <a:rPr lang="en-US" sz="2000" dirty="0">
                <a:latin typeface="Verdaa"/>
                <a:cs typeface="Verdaa"/>
              </a:rPr>
              <a:t>air pollution.</a:t>
            </a:r>
          </a:p>
        </p:txBody>
      </p:sp>
    </p:spTree>
    <p:extLst>
      <p:ext uri="{BB962C8B-B14F-4D97-AF65-F5344CB8AC3E}">
        <p14:creationId xmlns:p14="http://schemas.microsoft.com/office/powerpoint/2010/main" val="2574836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err="1">
                <a:cs typeface="Arial" panose="020B0604020202020204" pitchFamily="34" charset="0"/>
              </a:rPr>
              <a:t>Crowdfunding</a:t>
            </a:r>
            <a:r>
              <a:rPr lang="en-US" altLang="en-US" dirty="0">
                <a:cs typeface="Arial" panose="020B0604020202020204" pitchFamily="34" charset="0"/>
              </a:rPr>
              <a:t> Kenya: </a:t>
            </a:r>
            <a:r>
              <a:rPr lang="en-US" altLang="en-US" dirty="0">
                <a:solidFill>
                  <a:srgbClr val="C00000"/>
                </a:solidFill>
                <a:cs typeface="Arial" panose="020B0604020202020204" pitchFamily="34" charset="0"/>
              </a:rPr>
              <a:t>Case </a:t>
            </a:r>
            <a:r>
              <a:rPr lang="en-US" altLang="en-US" dirty="0" smtClean="0">
                <a:solidFill>
                  <a:srgbClr val="C00000"/>
                </a:solidFill>
                <a:cs typeface="Arial" panose="020B0604020202020204" pitchFamily="34" charset="0"/>
              </a:rPr>
              <a:t>Questions</a:t>
            </a:r>
            <a:endParaRPr lang="en-US" dirty="0"/>
          </a:p>
        </p:txBody>
      </p:sp>
      <p:sp>
        <p:nvSpPr>
          <p:cNvPr id="4099" name="Rectangle 2"/>
          <p:cNvSpPr>
            <a:spLocks noGrp="1" noChangeArrowheads="1"/>
          </p:cNvSpPr>
          <p:nvPr>
            <p:ph idx="1"/>
          </p:nvPr>
        </p:nvSpPr>
        <p:spPr/>
        <p:txBody>
          <a:bodyPr/>
          <a:lstStyle/>
          <a:p>
            <a:pPr marL="457200" indent="-457200">
              <a:buFontTx/>
              <a:buAutoNum type="arabicPeriod"/>
            </a:pPr>
            <a:r>
              <a:rPr lang="en-US" altLang="en-US" sz="2400" b="1" dirty="0">
                <a:latin typeface="+mj-lt"/>
              </a:rPr>
              <a:t>Where does crowdfunding fit in the capital lifecycle </a:t>
            </a:r>
            <a:r>
              <a:rPr lang="en-US" altLang="en-US" sz="2400" b="1" dirty="0" smtClean="0">
                <a:latin typeface="+mj-lt"/>
              </a:rPr>
              <a:t>of business </a:t>
            </a:r>
            <a:r>
              <a:rPr lang="en-US" altLang="en-US" sz="2400" b="1" dirty="0">
                <a:latin typeface="+mj-lt"/>
              </a:rPr>
              <a:t>development?</a:t>
            </a:r>
          </a:p>
          <a:p>
            <a:pPr marL="457200" indent="-457200">
              <a:buFontTx/>
              <a:buAutoNum type="arabicPeriod"/>
            </a:pPr>
            <a:r>
              <a:rPr lang="en-US" altLang="en-US" sz="2400" b="1" dirty="0" smtClean="0">
                <a:latin typeface="+mj-lt"/>
              </a:rPr>
              <a:t>Is </a:t>
            </a:r>
            <a:r>
              <a:rPr lang="en-US" altLang="en-US" sz="2400" b="1" dirty="0">
                <a:latin typeface="+mj-lt"/>
              </a:rPr>
              <a:t>crowdfunding really all that unique? What does it </a:t>
            </a:r>
            <a:r>
              <a:rPr lang="en-US" altLang="en-US" sz="2400" b="1" dirty="0" smtClean="0">
                <a:latin typeface="+mj-lt"/>
              </a:rPr>
              <a:t>offer that </a:t>
            </a:r>
            <a:r>
              <a:rPr lang="en-US" altLang="en-US" sz="2400" b="1" dirty="0">
                <a:latin typeface="+mj-lt"/>
              </a:rPr>
              <a:t>traditional funding channels and institutions do not?</a:t>
            </a:r>
          </a:p>
          <a:p>
            <a:pPr marL="457200" indent="-457200">
              <a:buFontTx/>
              <a:buAutoNum type="arabicPeriod"/>
            </a:pPr>
            <a:r>
              <a:rPr lang="en-US" altLang="en-US" sz="2400" b="1" dirty="0" smtClean="0">
                <a:latin typeface="+mj-lt"/>
              </a:rPr>
              <a:t>What </a:t>
            </a:r>
            <a:r>
              <a:rPr lang="en-US" altLang="en-US" sz="2400" b="1" dirty="0">
                <a:latin typeface="+mj-lt"/>
              </a:rPr>
              <a:t>is likely to differentiate successes from </a:t>
            </a:r>
            <a:r>
              <a:rPr lang="en-US" altLang="en-US" sz="2400" b="1" dirty="0" smtClean="0">
                <a:latin typeface="+mj-lt"/>
              </a:rPr>
              <a:t>failures in </a:t>
            </a:r>
            <a:r>
              <a:rPr lang="en-US" altLang="en-US" sz="2400" b="1" dirty="0">
                <a:latin typeface="+mj-lt"/>
              </a:rPr>
              <a:t>emerging market crowdfunding </a:t>
            </a:r>
            <a:r>
              <a:rPr lang="en-US" altLang="en-US" sz="2400" b="1" dirty="0" smtClean="0">
                <a:latin typeface="+mj-lt"/>
              </a:rPr>
              <a:t>programs?</a:t>
            </a:r>
            <a:endParaRPr lang="en-US" altLang="en-US" sz="2400" b="1" dirty="0">
              <a:latin typeface="+mj-lt"/>
            </a:endParaRPr>
          </a:p>
        </p:txBody>
      </p:sp>
    </p:spTree>
    <p:extLst>
      <p:ext uri="{BB962C8B-B14F-4D97-AF65-F5344CB8AC3E}">
        <p14:creationId xmlns:p14="http://schemas.microsoft.com/office/powerpoint/2010/main" val="3619644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err="1">
                <a:cs typeface="Arial" panose="020B0604020202020204" pitchFamily="34" charset="0"/>
              </a:rPr>
              <a:t>Crowdfunding</a:t>
            </a:r>
            <a:r>
              <a:rPr lang="en-US" altLang="en-US" dirty="0">
                <a:cs typeface="Arial" panose="020B0604020202020204" pitchFamily="34" charset="0"/>
              </a:rPr>
              <a:t> Kenya: </a:t>
            </a:r>
            <a:r>
              <a:rPr lang="en-US" altLang="en-US" dirty="0">
                <a:solidFill>
                  <a:srgbClr val="C00000"/>
                </a:solidFill>
                <a:cs typeface="Arial" panose="020B0604020202020204" pitchFamily="34" charset="0"/>
              </a:rPr>
              <a:t>Case </a:t>
            </a:r>
            <a:r>
              <a:rPr lang="en-US" altLang="en-US" dirty="0" smtClean="0">
                <a:solidFill>
                  <a:srgbClr val="C00000"/>
                </a:solidFill>
                <a:cs typeface="Arial" panose="020B0604020202020204" pitchFamily="34" charset="0"/>
              </a:rPr>
              <a:t>Questions</a:t>
            </a:r>
            <a:endParaRPr lang="en-US" dirty="0"/>
          </a:p>
        </p:txBody>
      </p:sp>
      <p:sp>
        <p:nvSpPr>
          <p:cNvPr id="4099" name="Rectangle 2"/>
          <p:cNvSpPr>
            <a:spLocks noGrp="1" noChangeArrowheads="1"/>
          </p:cNvSpPr>
          <p:nvPr>
            <p:ph idx="1"/>
          </p:nvPr>
        </p:nvSpPr>
        <p:spPr/>
        <p:txBody>
          <a:bodyPr/>
          <a:lstStyle/>
          <a:p>
            <a:pPr marL="457200" indent="-457200">
              <a:buFontTx/>
              <a:buAutoNum type="arabicPeriod"/>
            </a:pPr>
            <a:r>
              <a:rPr lang="en-US" altLang="en-US" sz="2400" b="1" dirty="0"/>
              <a:t>Where does crowdfunding fit in the capital lifecycle </a:t>
            </a:r>
            <a:r>
              <a:rPr lang="en-US" altLang="en-US" sz="2400" b="1" dirty="0" smtClean="0"/>
              <a:t>of business </a:t>
            </a:r>
            <a:r>
              <a:rPr lang="en-US" altLang="en-US" sz="2400" b="1" dirty="0"/>
              <a:t>development</a:t>
            </a:r>
            <a:r>
              <a:rPr lang="en-US" altLang="en-US" sz="2400" b="1" dirty="0" smtClean="0"/>
              <a:t>?</a:t>
            </a:r>
          </a:p>
          <a:p>
            <a:pPr marL="457200" indent="-457200">
              <a:buFontTx/>
              <a:buAutoNum type="arabicPeriod"/>
            </a:pPr>
            <a:endParaRPr lang="en-US" altLang="en-US" sz="1800" b="1" dirty="0"/>
          </a:p>
          <a:p>
            <a:pPr lvl="1">
              <a:buFont typeface="Wingdings" panose="05000000000000000000" pitchFamily="2" charset="2"/>
              <a:buChar char="§"/>
            </a:pPr>
            <a:r>
              <a:rPr lang="en-US" altLang="en-US" sz="1800" b="1" dirty="0" smtClean="0"/>
              <a:t>Crowdfunding falls in that segment of the capital lifecycle called the Valley of Death</a:t>
            </a:r>
          </a:p>
          <a:p>
            <a:pPr lvl="1">
              <a:buFont typeface="Wingdings" panose="05000000000000000000" pitchFamily="2" charset="2"/>
              <a:buChar char="§"/>
            </a:pPr>
            <a:r>
              <a:rPr lang="en-US" altLang="en-US" sz="1800" b="1" dirty="0" smtClean="0"/>
              <a:t>This segment falls between family and friends and the capital that may become available from more institutional or professional organizations that provide venture capital</a:t>
            </a:r>
          </a:p>
          <a:p>
            <a:pPr lvl="1">
              <a:buFont typeface="Wingdings" panose="05000000000000000000" pitchFamily="2" charset="2"/>
              <a:buChar char="§"/>
            </a:pPr>
            <a:r>
              <a:rPr lang="en-US" altLang="en-US" sz="1800" b="1" dirty="0" smtClean="0"/>
              <a:t>This is a particularly critical point in the capital lifecycle as many investors will not engage with the firm until it shows some operating results, yet without this capital, commencing operations may be impossible</a:t>
            </a:r>
            <a:endParaRPr lang="en-US" altLang="en-US" sz="1800" b="1" dirty="0"/>
          </a:p>
        </p:txBody>
      </p:sp>
    </p:spTree>
    <p:extLst>
      <p:ext uri="{BB962C8B-B14F-4D97-AF65-F5344CB8AC3E}">
        <p14:creationId xmlns:p14="http://schemas.microsoft.com/office/powerpoint/2010/main" val="2588934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err="1">
                <a:cs typeface="Arial" panose="020B0604020202020204" pitchFamily="34" charset="0"/>
              </a:rPr>
              <a:t>Crowdfunding</a:t>
            </a:r>
            <a:r>
              <a:rPr lang="en-US" altLang="en-US" dirty="0">
                <a:cs typeface="Arial" panose="020B0604020202020204" pitchFamily="34" charset="0"/>
              </a:rPr>
              <a:t> Kenya: </a:t>
            </a:r>
            <a:r>
              <a:rPr lang="en-US" altLang="en-US" dirty="0">
                <a:solidFill>
                  <a:srgbClr val="C00000"/>
                </a:solidFill>
                <a:cs typeface="Arial" panose="020B0604020202020204" pitchFamily="34" charset="0"/>
              </a:rPr>
              <a:t>Case </a:t>
            </a:r>
            <a:r>
              <a:rPr lang="en-US" altLang="en-US" dirty="0" smtClean="0">
                <a:solidFill>
                  <a:srgbClr val="C00000"/>
                </a:solidFill>
                <a:cs typeface="Arial" panose="020B0604020202020204" pitchFamily="34" charset="0"/>
              </a:rPr>
              <a:t>Questions</a:t>
            </a:r>
            <a:endParaRPr lang="en-US" dirty="0"/>
          </a:p>
        </p:txBody>
      </p:sp>
      <p:sp>
        <p:nvSpPr>
          <p:cNvPr id="4099" name="Rectangle 2"/>
          <p:cNvSpPr>
            <a:spLocks noGrp="1" noChangeArrowheads="1"/>
          </p:cNvSpPr>
          <p:nvPr>
            <p:ph idx="1"/>
          </p:nvPr>
        </p:nvSpPr>
        <p:spPr/>
        <p:txBody>
          <a:bodyPr/>
          <a:lstStyle/>
          <a:p>
            <a:pPr marL="514350" indent="-514350">
              <a:buFont typeface="+mj-lt"/>
              <a:buAutoNum type="arabicPeriod" startAt="2"/>
            </a:pPr>
            <a:r>
              <a:rPr lang="en-US" altLang="en-US" sz="2400" b="1" dirty="0" smtClean="0"/>
              <a:t>Is </a:t>
            </a:r>
            <a:r>
              <a:rPr lang="en-US" altLang="en-US" sz="2400" b="1" dirty="0"/>
              <a:t>crowdfunding really all that unique? What does it </a:t>
            </a:r>
            <a:r>
              <a:rPr lang="en-US" altLang="en-US" sz="2400" b="1" dirty="0" smtClean="0"/>
              <a:t>offer that </a:t>
            </a:r>
            <a:r>
              <a:rPr lang="en-US" altLang="en-US" sz="2400" b="1" dirty="0"/>
              <a:t>traditional funding channels and institutions do not</a:t>
            </a:r>
            <a:r>
              <a:rPr lang="en-US" altLang="en-US" sz="2400" b="1" dirty="0" smtClean="0"/>
              <a:t>?</a:t>
            </a:r>
          </a:p>
          <a:p>
            <a:pPr marL="514350" indent="-514350">
              <a:buFont typeface="+mj-lt"/>
              <a:buAutoNum type="arabicPeriod" startAt="2"/>
            </a:pPr>
            <a:endParaRPr lang="en-US" altLang="en-US" sz="1800" b="1" dirty="0"/>
          </a:p>
          <a:p>
            <a:pPr lvl="1">
              <a:buFont typeface="Wingdings" panose="05000000000000000000" pitchFamily="2" charset="2"/>
              <a:buChar char="§"/>
            </a:pPr>
            <a:r>
              <a:rPr lang="en-US" altLang="en-US" sz="1800" b="1" dirty="0" smtClean="0"/>
              <a:t>Crowdfunding is not new in theory, but it may be specifically capable of bridging the gap found in emerging markets.</a:t>
            </a:r>
          </a:p>
          <a:p>
            <a:pPr lvl="1">
              <a:buFont typeface="Wingdings" panose="05000000000000000000" pitchFamily="2" charset="2"/>
              <a:buChar char="§"/>
            </a:pPr>
            <a:r>
              <a:rPr lang="en-US" altLang="en-US" sz="1800" b="1" dirty="0" smtClean="0"/>
              <a:t>Emerging markets usually lack both the sources of capital and the institutions for capital transmission between the owners of capital and potential startups</a:t>
            </a:r>
          </a:p>
          <a:p>
            <a:pPr lvl="1">
              <a:buFont typeface="Wingdings" panose="05000000000000000000" pitchFamily="2" charset="2"/>
              <a:buChar char="§"/>
            </a:pPr>
            <a:r>
              <a:rPr lang="en-US" altLang="en-US" sz="1800" b="1" dirty="0" smtClean="0"/>
              <a:t>Crowdfunding bridges this gap, via the Internet, to create something of a synthetic institutional structure to move capital from source to use</a:t>
            </a:r>
            <a:endParaRPr lang="en-US" altLang="en-US" sz="1800" b="1" dirty="0"/>
          </a:p>
        </p:txBody>
      </p:sp>
    </p:spTree>
    <p:extLst>
      <p:ext uri="{BB962C8B-B14F-4D97-AF65-F5344CB8AC3E}">
        <p14:creationId xmlns:p14="http://schemas.microsoft.com/office/powerpoint/2010/main" val="1391834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err="1">
                <a:cs typeface="Arial" panose="020B0604020202020204" pitchFamily="34" charset="0"/>
              </a:rPr>
              <a:t>Crowdfunding</a:t>
            </a:r>
            <a:r>
              <a:rPr lang="en-US" altLang="en-US" dirty="0">
                <a:cs typeface="Arial" panose="020B0604020202020204" pitchFamily="34" charset="0"/>
              </a:rPr>
              <a:t> Kenya: </a:t>
            </a:r>
            <a:r>
              <a:rPr lang="en-US" altLang="en-US" dirty="0">
                <a:solidFill>
                  <a:srgbClr val="C00000"/>
                </a:solidFill>
                <a:cs typeface="Arial" panose="020B0604020202020204" pitchFamily="34" charset="0"/>
              </a:rPr>
              <a:t>Case </a:t>
            </a:r>
            <a:r>
              <a:rPr lang="en-US" altLang="en-US" dirty="0" smtClean="0">
                <a:solidFill>
                  <a:srgbClr val="C00000"/>
                </a:solidFill>
                <a:cs typeface="Arial" panose="020B0604020202020204" pitchFamily="34" charset="0"/>
              </a:rPr>
              <a:t>Questions</a:t>
            </a:r>
            <a:endParaRPr lang="en-US" dirty="0"/>
          </a:p>
        </p:txBody>
      </p:sp>
      <p:sp>
        <p:nvSpPr>
          <p:cNvPr id="4099" name="Rectangle 2"/>
          <p:cNvSpPr>
            <a:spLocks noGrp="1" noChangeArrowheads="1"/>
          </p:cNvSpPr>
          <p:nvPr>
            <p:ph idx="1"/>
          </p:nvPr>
        </p:nvSpPr>
        <p:spPr/>
        <p:txBody>
          <a:bodyPr/>
          <a:lstStyle/>
          <a:p>
            <a:pPr marL="514350" indent="-514350">
              <a:buFont typeface="+mj-lt"/>
              <a:buAutoNum type="arabicPeriod" startAt="3"/>
            </a:pPr>
            <a:r>
              <a:rPr lang="en-US" altLang="en-US" sz="2400" b="1" dirty="0" smtClean="0"/>
              <a:t>What </a:t>
            </a:r>
            <a:r>
              <a:rPr lang="en-US" altLang="en-US" sz="2400" b="1" dirty="0"/>
              <a:t>is likely to differentiate successes from </a:t>
            </a:r>
            <a:r>
              <a:rPr lang="en-US" altLang="en-US" sz="2400" b="1" dirty="0" smtClean="0"/>
              <a:t>failures in </a:t>
            </a:r>
            <a:r>
              <a:rPr lang="en-US" altLang="en-US" sz="2400" b="1" dirty="0"/>
              <a:t>emerging market crowdfunding </a:t>
            </a:r>
            <a:r>
              <a:rPr lang="en-US" altLang="en-US" sz="2400" b="1" dirty="0" smtClean="0"/>
              <a:t>programs?</a:t>
            </a:r>
          </a:p>
          <a:p>
            <a:pPr marL="514350" indent="-514350">
              <a:buFont typeface="+mj-lt"/>
              <a:buAutoNum type="arabicPeriod" startAt="3"/>
            </a:pPr>
            <a:endParaRPr lang="en-US" altLang="en-US" b="1" dirty="0"/>
          </a:p>
          <a:p>
            <a:pPr marL="457200" lvl="1" indent="0">
              <a:buNone/>
            </a:pPr>
            <a:r>
              <a:rPr lang="en-US" altLang="en-US" sz="2000" b="1" dirty="0" smtClean="0"/>
              <a:t>There are three critical elements:</a:t>
            </a:r>
          </a:p>
          <a:p>
            <a:pPr marL="914400" lvl="1" indent="-457200">
              <a:buFont typeface="+mj-lt"/>
              <a:buAutoNum type="arabicParenR"/>
            </a:pPr>
            <a:r>
              <a:rPr lang="en-US" sz="2000" b="1" dirty="0">
                <a:cs typeface="Times New Roman" panose="02020603050405020304" pitchFamily="18" charset="0"/>
              </a:rPr>
              <a:t>capable </a:t>
            </a:r>
            <a:r>
              <a:rPr lang="en-US" sz="2000" b="1" i="1" dirty="0">
                <a:cs typeface="Times New Roman" panose="02020603050405020304" pitchFamily="18" charset="0"/>
              </a:rPr>
              <a:t>crowdsourcing </a:t>
            </a:r>
            <a:r>
              <a:rPr lang="en-US" sz="2000" b="1" i="1" dirty="0" smtClean="0">
                <a:cs typeface="Times New Roman" panose="02020603050405020304" pitchFamily="18" charset="0"/>
              </a:rPr>
              <a:t>ecosystem</a:t>
            </a:r>
          </a:p>
          <a:p>
            <a:pPr marL="914400" lvl="1" indent="-457200">
              <a:buFont typeface="+mj-lt"/>
              <a:buAutoNum type="arabicParenR"/>
            </a:pPr>
            <a:r>
              <a:rPr lang="en-US" sz="2000" b="1" dirty="0" smtClean="0">
                <a:cs typeface="Times New Roman" panose="02020603050405020304" pitchFamily="18" charset="0"/>
              </a:rPr>
              <a:t>a </a:t>
            </a:r>
            <a:r>
              <a:rPr lang="en-US" sz="2000" b="1" dirty="0">
                <a:cs typeface="Times New Roman" panose="02020603050405020304" pitchFamily="18" charset="0"/>
              </a:rPr>
              <a:t>defined solid </a:t>
            </a:r>
            <a:r>
              <a:rPr lang="en-US" sz="2000" b="1" i="1" dirty="0">
                <a:cs typeface="Times New Roman" panose="02020603050405020304" pitchFamily="18" charset="0"/>
              </a:rPr>
              <a:t>business plan and competitive analysis</a:t>
            </a:r>
            <a:r>
              <a:rPr lang="en-US" sz="2000" b="1" dirty="0">
                <a:cs typeface="Times New Roman" panose="02020603050405020304" pitchFamily="18" charset="0"/>
              </a:rPr>
              <a:t>; and </a:t>
            </a:r>
            <a:endParaRPr lang="en-US" sz="2000" b="1" dirty="0" smtClean="0">
              <a:cs typeface="Times New Roman" panose="02020603050405020304" pitchFamily="18" charset="0"/>
            </a:endParaRPr>
          </a:p>
          <a:p>
            <a:pPr marL="914400" lvl="1" indent="-457200">
              <a:buFont typeface="+mj-lt"/>
              <a:buAutoNum type="arabicParenR"/>
            </a:pPr>
            <a:r>
              <a:rPr lang="en-US" sz="2000" b="1" dirty="0" smtClean="0">
                <a:cs typeface="Times New Roman" panose="02020603050405020304" pitchFamily="18" charset="0"/>
              </a:rPr>
              <a:t>a </a:t>
            </a:r>
            <a:r>
              <a:rPr lang="en-US" sz="2000" b="1" dirty="0">
                <a:cs typeface="Times New Roman" panose="02020603050405020304" pitchFamily="18" charset="0"/>
              </a:rPr>
              <a:t>motivated, capable, and committed </a:t>
            </a:r>
            <a:r>
              <a:rPr lang="en-US" sz="2000" b="1" i="1" dirty="0">
                <a:cs typeface="Times New Roman" panose="02020603050405020304" pitchFamily="18" charset="0"/>
              </a:rPr>
              <a:t>entrepreneur</a:t>
            </a:r>
            <a:endParaRPr lang="en-US" altLang="en-US" sz="2000" b="1" i="1" dirty="0" smtClean="0"/>
          </a:p>
          <a:p>
            <a:pPr lvl="1">
              <a:buFont typeface="Wingdings" panose="05000000000000000000" pitchFamily="2" charset="2"/>
              <a:buChar char="§"/>
            </a:pPr>
            <a:endParaRPr lang="en-US" altLang="en-US" b="1" dirty="0"/>
          </a:p>
        </p:txBody>
      </p:sp>
    </p:spTree>
    <p:extLst>
      <p:ext uri="{BB962C8B-B14F-4D97-AF65-F5344CB8AC3E}">
        <p14:creationId xmlns:p14="http://schemas.microsoft.com/office/powerpoint/2010/main" val="4014192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en-US" altLang="en-US" dirty="0"/>
              <a:t>Mini-Case: Crowdfunding Kenya</a:t>
            </a:r>
          </a:p>
        </p:txBody>
      </p:sp>
      <p:sp>
        <p:nvSpPr>
          <p:cNvPr id="3" name="Content Placeholder 2"/>
          <p:cNvSpPr>
            <a:spLocks noGrp="1"/>
          </p:cNvSpPr>
          <p:nvPr>
            <p:ph idx="1"/>
          </p:nvPr>
        </p:nvSpPr>
        <p:spPr/>
        <p:txBody>
          <a:bodyPr/>
          <a:lstStyle/>
          <a:p>
            <a:pPr marL="0" indent="0">
              <a:buNone/>
            </a:pPr>
            <a:r>
              <a:rPr lang="en-US" sz="2400" b="1" i="1" dirty="0"/>
              <a:t>I believe that </a:t>
            </a:r>
            <a:r>
              <a:rPr lang="en-US" sz="2400" b="1" i="1" dirty="0" err="1"/>
              <a:t>crowdfunding</a:t>
            </a:r>
            <a:r>
              <a:rPr lang="en-US" sz="2400" b="1" i="1" dirty="0"/>
              <a:t> may have the potential to help catalyze existing efforts to create entrepreneurial cultures and ecosystems in developing nations. Development organizations like the World Bank and other institutions will play an ongoing role to act as “trusted third parties” in creating these new models of funding and providing mentorship, capacity building as well as ongoing monitoring and reporting.</a:t>
            </a:r>
          </a:p>
          <a:p>
            <a:pPr marL="0" indent="0">
              <a:buNone/>
            </a:pPr>
            <a:r>
              <a:rPr lang="en-US" sz="2400" dirty="0"/>
              <a:t>         —Steve Case, Chairman and CEO, Revolution, and Founder, America Online</a:t>
            </a:r>
          </a:p>
          <a:p>
            <a:pPr marL="0" indent="0">
              <a:buNone/>
            </a:pPr>
            <a:endParaRPr lang="en-US" sz="2400" dirty="0"/>
          </a:p>
        </p:txBody>
      </p:sp>
    </p:spTree>
    <p:extLst>
      <p:ext uri="{BB962C8B-B14F-4D97-AF65-F5344CB8AC3E}">
        <p14:creationId xmlns:p14="http://schemas.microsoft.com/office/powerpoint/2010/main" val="2522826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Mini-Case: </a:t>
            </a:r>
            <a:r>
              <a:rPr lang="en-US" altLang="en-US" dirty="0" err="1"/>
              <a:t>Crowdfunding</a:t>
            </a:r>
            <a:r>
              <a:rPr lang="en-US" altLang="en-US" dirty="0"/>
              <a:t> </a:t>
            </a:r>
            <a:r>
              <a:rPr lang="en-US" altLang="en-US" dirty="0" smtClean="0"/>
              <a:t>Kenya</a:t>
            </a:r>
            <a:endParaRPr lang="en-US" dirty="0"/>
          </a:p>
        </p:txBody>
      </p:sp>
      <p:sp>
        <p:nvSpPr>
          <p:cNvPr id="3" name="Content Placeholder 2"/>
          <p:cNvSpPr>
            <a:spLocks noGrp="1"/>
          </p:cNvSpPr>
          <p:nvPr>
            <p:ph idx="1"/>
          </p:nvPr>
        </p:nvSpPr>
        <p:spPr/>
        <p:txBody>
          <a:bodyPr>
            <a:normAutofit lnSpcReduction="10000"/>
          </a:bodyPr>
          <a:lstStyle/>
          <a:p>
            <a:pPr marL="173038" indent="-173038"/>
            <a:r>
              <a:rPr lang="en-US" sz="1400" dirty="0">
                <a:latin typeface="+mj-lt"/>
                <a:cs typeface="Times New Roman" panose="02020603050405020304" pitchFamily="18" charset="0"/>
              </a:rPr>
              <a:t>The concept of crowdfunding has a number of parallels </a:t>
            </a:r>
            <a:r>
              <a:rPr lang="en-US" sz="1400" dirty="0" smtClean="0">
                <a:latin typeface="+mj-lt"/>
                <a:cs typeface="Times New Roman" panose="02020603050405020304" pitchFamily="18" charset="0"/>
              </a:rPr>
              <a:t>in traditional </a:t>
            </a:r>
            <a:r>
              <a:rPr lang="en-US" sz="1400" dirty="0">
                <a:latin typeface="+mj-lt"/>
                <a:cs typeface="Times New Roman" panose="02020603050405020304" pitchFamily="18" charset="0"/>
              </a:rPr>
              <a:t>Kenyan culture. </a:t>
            </a:r>
            <a:r>
              <a:rPr lang="en-US" sz="1400" i="1" dirty="0" err="1">
                <a:latin typeface="+mj-lt"/>
                <a:cs typeface="Times New Roman" panose="02020603050405020304" pitchFamily="18" charset="0"/>
              </a:rPr>
              <a:t>Harambee</a:t>
            </a:r>
            <a:r>
              <a:rPr lang="en-US" sz="1400" dirty="0">
                <a:latin typeface="+mj-lt"/>
                <a:cs typeface="Times New Roman" panose="02020603050405020304" pitchFamily="18" charset="0"/>
              </a:rPr>
              <a:t> is a long-used </a:t>
            </a:r>
            <a:r>
              <a:rPr lang="en-US" sz="1400" dirty="0" smtClean="0">
                <a:latin typeface="+mj-lt"/>
                <a:cs typeface="Times New Roman" panose="02020603050405020304" pitchFamily="18" charset="0"/>
              </a:rPr>
              <a:t>practice of </a:t>
            </a:r>
            <a:r>
              <a:rPr lang="en-US" sz="1400" dirty="0">
                <a:latin typeface="+mj-lt"/>
                <a:cs typeface="Times New Roman" panose="02020603050405020304" pitchFamily="18" charset="0"/>
              </a:rPr>
              <a:t>collective fundraising for an individual </a:t>
            </a:r>
            <a:r>
              <a:rPr lang="en-US" sz="1400" dirty="0" smtClean="0">
                <a:latin typeface="+mj-lt"/>
                <a:cs typeface="Times New Roman" panose="02020603050405020304" pitchFamily="18" charset="0"/>
              </a:rPr>
              <a:t>obligation like </a:t>
            </a:r>
            <a:r>
              <a:rPr lang="en-US" sz="1400" dirty="0">
                <a:latin typeface="+mj-lt"/>
                <a:cs typeface="Times New Roman" panose="02020603050405020304" pitchFamily="18" charset="0"/>
              </a:rPr>
              <a:t>a travel or medical expense. Another Kenyan practice</a:t>
            </a:r>
            <a:r>
              <a:rPr lang="en-US" sz="1400" dirty="0" smtClean="0">
                <a:latin typeface="+mj-lt"/>
                <a:cs typeface="Times New Roman" panose="02020603050405020304" pitchFamily="18" charset="0"/>
              </a:rPr>
              <a:t>, </a:t>
            </a:r>
            <a:r>
              <a:rPr lang="en-US" sz="1400" i="1" dirty="0" err="1" smtClean="0">
                <a:latin typeface="+mj-lt"/>
                <a:cs typeface="Times New Roman" panose="02020603050405020304" pitchFamily="18" charset="0"/>
              </a:rPr>
              <a:t>chama</a:t>
            </a:r>
            <a:r>
              <a:rPr lang="en-US" sz="1400" dirty="0">
                <a:latin typeface="+mj-lt"/>
                <a:cs typeface="Times New Roman" panose="02020603050405020304" pitchFamily="18" charset="0"/>
              </a:rPr>
              <a:t>, involves group fundraising for loans or </a:t>
            </a:r>
            <a:r>
              <a:rPr lang="en-US" sz="1400" dirty="0" smtClean="0">
                <a:latin typeface="+mj-lt"/>
                <a:cs typeface="Times New Roman" panose="02020603050405020304" pitchFamily="18" charset="0"/>
              </a:rPr>
              <a:t>investments by </a:t>
            </a:r>
            <a:r>
              <a:rPr lang="en-US" sz="1400" dirty="0">
                <a:latin typeface="+mj-lt"/>
                <a:cs typeface="Times New Roman" panose="02020603050405020304" pitchFamily="18" charset="0"/>
              </a:rPr>
              <a:t>private groups. In either case, they have strong links </a:t>
            </a:r>
            <a:r>
              <a:rPr lang="en-US" sz="1400" dirty="0" smtClean="0">
                <a:latin typeface="+mj-lt"/>
                <a:cs typeface="Times New Roman" panose="02020603050405020304" pitchFamily="18" charset="0"/>
              </a:rPr>
              <a:t>to the </a:t>
            </a:r>
            <a:r>
              <a:rPr lang="en-US" sz="1400" dirty="0">
                <a:latin typeface="+mj-lt"/>
                <a:cs typeface="Times New Roman" panose="02020603050405020304" pitchFamily="18" charset="0"/>
              </a:rPr>
              <a:t>fundamental principle of a community. In the case </a:t>
            </a:r>
            <a:r>
              <a:rPr lang="en-US" sz="1400" dirty="0" smtClean="0">
                <a:latin typeface="+mj-lt"/>
                <a:cs typeface="Times New Roman" panose="02020603050405020304" pitchFamily="18" charset="0"/>
              </a:rPr>
              <a:t>of crowdfunding</a:t>
            </a:r>
            <a:r>
              <a:rPr lang="en-US" sz="1400" dirty="0">
                <a:latin typeface="+mj-lt"/>
                <a:cs typeface="Times New Roman" panose="02020603050405020304" pitchFamily="18" charset="0"/>
              </a:rPr>
              <a:t>, it is an online community</a:t>
            </a:r>
            <a:r>
              <a:rPr lang="en-US" sz="1400" dirty="0" smtClean="0">
                <a:latin typeface="+mj-lt"/>
                <a:cs typeface="Times New Roman" panose="02020603050405020304" pitchFamily="18" charset="0"/>
              </a:rPr>
              <a:t>.</a:t>
            </a:r>
          </a:p>
          <a:p>
            <a:pPr marL="173038" indent="-173038"/>
            <a:r>
              <a:rPr lang="en-US" sz="1400" b="1" i="1" dirty="0">
                <a:solidFill>
                  <a:srgbClr val="C00000"/>
                </a:solidFill>
                <a:latin typeface="+mj-lt"/>
                <a:cs typeface="Times New Roman" panose="02020603050405020304" pitchFamily="18" charset="0"/>
              </a:rPr>
              <a:t>Crowdfunding</a:t>
            </a:r>
            <a:r>
              <a:rPr lang="en-US" sz="1400" dirty="0">
                <a:latin typeface="+mj-lt"/>
                <a:cs typeface="Times New Roman" panose="02020603050405020304" pitchFamily="18" charset="0"/>
              </a:rPr>
              <a:t> is an Internet-enabled method of </a:t>
            </a:r>
            <a:r>
              <a:rPr lang="en-US" sz="1400" dirty="0" smtClean="0">
                <a:latin typeface="+mj-lt"/>
                <a:cs typeface="Times New Roman" panose="02020603050405020304" pitchFamily="18" charset="0"/>
              </a:rPr>
              <a:t>raising capital </a:t>
            </a:r>
            <a:r>
              <a:rPr lang="en-US" sz="1400" dirty="0">
                <a:latin typeface="+mj-lt"/>
                <a:cs typeface="Times New Roman" panose="02020603050405020304" pitchFamily="18" charset="0"/>
              </a:rPr>
              <a:t>for business startups without going through </a:t>
            </a:r>
            <a:r>
              <a:rPr lang="en-US" sz="1400" dirty="0" smtClean="0">
                <a:latin typeface="+mj-lt"/>
                <a:cs typeface="Times New Roman" panose="02020603050405020304" pitchFamily="18" charset="0"/>
              </a:rPr>
              <a:t>the arduous</a:t>
            </a:r>
            <a:r>
              <a:rPr lang="en-US" sz="1400" dirty="0">
                <a:latin typeface="+mj-lt"/>
                <a:cs typeface="Times New Roman" panose="02020603050405020304" pitchFamily="18" charset="0"/>
              </a:rPr>
              <a:t>, costly, and time-consuming process of </a:t>
            </a:r>
            <a:r>
              <a:rPr lang="en-US" sz="1400" dirty="0" smtClean="0">
                <a:latin typeface="+mj-lt"/>
                <a:cs typeface="Times New Roman" panose="02020603050405020304" pitchFamily="18" charset="0"/>
              </a:rPr>
              <a:t>traditional equity </a:t>
            </a:r>
            <a:r>
              <a:rPr lang="en-US" sz="1400" dirty="0">
                <a:latin typeface="+mj-lt"/>
                <a:cs typeface="Times New Roman" panose="02020603050405020304" pitchFamily="18" charset="0"/>
              </a:rPr>
              <a:t>capital fundraising. The rapid growth in </a:t>
            </a:r>
            <a:r>
              <a:rPr lang="en-US" sz="1400" dirty="0" smtClean="0">
                <a:latin typeface="+mj-lt"/>
                <a:cs typeface="Times New Roman" panose="02020603050405020304" pitchFamily="18" charset="0"/>
              </a:rPr>
              <a:t>crowdfunding over </a:t>
            </a:r>
            <a:r>
              <a:rPr lang="en-US" sz="1400" dirty="0">
                <a:latin typeface="+mj-lt"/>
                <a:cs typeface="Times New Roman" panose="02020603050405020304" pitchFamily="18" charset="0"/>
              </a:rPr>
              <a:t>recent years has been based primarily in the </a:t>
            </a:r>
            <a:r>
              <a:rPr lang="en-US" sz="1400" dirty="0" smtClean="0">
                <a:latin typeface="+mj-lt"/>
                <a:cs typeface="Times New Roman" panose="02020603050405020304" pitchFamily="18" charset="0"/>
              </a:rPr>
              <a:t>major industrial </a:t>
            </a:r>
            <a:r>
              <a:rPr lang="en-US" sz="1400" dirty="0">
                <a:latin typeface="+mj-lt"/>
                <a:cs typeface="Times New Roman" panose="02020603050405020304" pitchFamily="18" charset="0"/>
              </a:rPr>
              <a:t>country markets of North America and </a:t>
            </a:r>
            <a:r>
              <a:rPr lang="en-US" sz="1400" dirty="0" smtClean="0">
                <a:latin typeface="+mj-lt"/>
                <a:cs typeface="Times New Roman" panose="02020603050405020304" pitchFamily="18" charset="0"/>
              </a:rPr>
              <a:t>Western Europe </a:t>
            </a:r>
            <a:r>
              <a:rPr lang="en-US" sz="1400" dirty="0">
                <a:latin typeface="+mj-lt"/>
                <a:cs typeface="Times New Roman" panose="02020603050405020304" pitchFamily="18" charset="0"/>
              </a:rPr>
              <a:t>where there is a highly organized, developed, </a:t>
            </a:r>
            <a:r>
              <a:rPr lang="en-US" sz="1400" dirty="0" smtClean="0">
                <a:latin typeface="+mj-lt"/>
                <a:cs typeface="Times New Roman" panose="02020603050405020304" pitchFamily="18" charset="0"/>
              </a:rPr>
              <a:t>and deep </a:t>
            </a:r>
            <a:r>
              <a:rPr lang="en-US" sz="1400" dirty="0">
                <a:latin typeface="+mj-lt"/>
                <a:cs typeface="Times New Roman" panose="02020603050405020304" pitchFamily="18" charset="0"/>
              </a:rPr>
              <a:t>financial sector, but a sector that often shuts out </a:t>
            </a:r>
            <a:r>
              <a:rPr lang="en-US" sz="1400" dirty="0" smtClean="0">
                <a:latin typeface="+mj-lt"/>
                <a:cs typeface="Times New Roman" panose="02020603050405020304" pitchFamily="18" charset="0"/>
              </a:rPr>
              <a:t>the small</a:t>
            </a:r>
            <a:r>
              <a:rPr lang="en-US" sz="1400" dirty="0">
                <a:latin typeface="+mj-lt"/>
                <a:cs typeface="Times New Roman" panose="02020603050405020304" pitchFamily="18" charset="0"/>
              </a:rPr>
              <a:t>, innovative, non-traditional entrepreneur.</a:t>
            </a:r>
          </a:p>
          <a:p>
            <a:pPr marL="173038" indent="-173038"/>
            <a:r>
              <a:rPr lang="en-US" sz="1400" dirty="0">
                <a:latin typeface="+mj-lt"/>
                <a:cs typeface="Times New Roman" panose="02020603050405020304" pitchFamily="18" charset="0"/>
              </a:rPr>
              <a:t>The concept of raising funds from a large crowd or </a:t>
            </a:r>
            <a:r>
              <a:rPr lang="en-US" sz="1400" dirty="0" smtClean="0">
                <a:latin typeface="+mj-lt"/>
                <a:cs typeface="Times New Roman" panose="02020603050405020304" pitchFamily="18" charset="0"/>
              </a:rPr>
              <a:t>group is </a:t>
            </a:r>
            <a:r>
              <a:rPr lang="en-US" sz="1400" dirty="0">
                <a:latin typeface="+mj-lt"/>
                <a:cs typeface="Times New Roman" panose="02020603050405020304" pitchFamily="18" charset="0"/>
              </a:rPr>
              <a:t>not new. It is a technique that has been employed by individuals</a:t>
            </a:r>
            <a:r>
              <a:rPr lang="en-US" sz="1400" dirty="0" smtClean="0">
                <a:latin typeface="+mj-lt"/>
                <a:cs typeface="Times New Roman" panose="02020603050405020304" pitchFamily="18" charset="0"/>
              </a:rPr>
              <a:t>, organizations</a:t>
            </a:r>
            <a:r>
              <a:rPr lang="en-US" sz="1400" dirty="0">
                <a:latin typeface="+mj-lt"/>
                <a:cs typeface="Times New Roman" panose="02020603050405020304" pitchFamily="18" charset="0"/>
              </a:rPr>
              <a:t>, and even governments for centuries</a:t>
            </a:r>
            <a:r>
              <a:rPr lang="en-US" sz="1400" dirty="0" smtClean="0">
                <a:latin typeface="+mj-lt"/>
                <a:cs typeface="Times New Roman" panose="02020603050405020304" pitchFamily="18" charset="0"/>
              </a:rPr>
              <a:t>. </a:t>
            </a:r>
          </a:p>
          <a:p>
            <a:pPr marL="396875" lvl="1" indent="-223838">
              <a:buFont typeface="Courier New" panose="02070309020205020404" pitchFamily="49" charset="0"/>
              <a:buChar char="o"/>
            </a:pPr>
            <a:r>
              <a:rPr lang="en-US" sz="1100" dirty="0" smtClean="0">
                <a:latin typeface="+mj-lt"/>
                <a:cs typeface="Times New Roman" panose="02020603050405020304" pitchFamily="18" charset="0"/>
              </a:rPr>
              <a:t>Beethoven </a:t>
            </a:r>
            <a:r>
              <a:rPr lang="en-US" sz="1100" dirty="0">
                <a:latin typeface="+mj-lt"/>
                <a:cs typeface="Times New Roman" panose="02020603050405020304" pitchFamily="18" charset="0"/>
              </a:rPr>
              <a:t>and Mozart both raised funds for their </a:t>
            </a:r>
            <a:r>
              <a:rPr lang="en-US" sz="1100" dirty="0" smtClean="0">
                <a:latin typeface="+mj-lt"/>
                <a:cs typeface="Times New Roman" panose="02020603050405020304" pitchFamily="18" charset="0"/>
              </a:rPr>
              <a:t>work through </a:t>
            </a:r>
            <a:r>
              <a:rPr lang="en-US" sz="1100" dirty="0">
                <a:latin typeface="+mj-lt"/>
                <a:cs typeface="Times New Roman" panose="02020603050405020304" pitchFamily="18" charset="0"/>
              </a:rPr>
              <a:t>pre-creation subscriptions. </a:t>
            </a:r>
            <a:endParaRPr lang="en-US" sz="1100" dirty="0" smtClean="0">
              <a:latin typeface="+mj-lt"/>
              <a:cs typeface="Times New Roman" panose="02020603050405020304" pitchFamily="18" charset="0"/>
            </a:endParaRPr>
          </a:p>
          <a:p>
            <a:pPr marL="396875" lvl="1" indent="-223838">
              <a:buFont typeface="Courier New" panose="02070309020205020404" pitchFamily="49" charset="0"/>
              <a:buChar char="o"/>
            </a:pPr>
            <a:r>
              <a:rPr lang="en-US" sz="1100" dirty="0" smtClean="0">
                <a:latin typeface="+mj-lt"/>
                <a:cs typeface="Times New Roman" panose="02020603050405020304" pitchFamily="18" charset="0"/>
              </a:rPr>
              <a:t>The </a:t>
            </a:r>
            <a:r>
              <a:rPr lang="en-US" sz="1100" dirty="0">
                <a:latin typeface="+mj-lt"/>
                <a:cs typeface="Times New Roman" panose="02020603050405020304" pitchFamily="18" charset="0"/>
              </a:rPr>
              <a:t>United States </a:t>
            </a:r>
            <a:r>
              <a:rPr lang="en-US" sz="1100" dirty="0" smtClean="0">
                <a:latin typeface="+mj-lt"/>
                <a:cs typeface="Times New Roman" panose="02020603050405020304" pitchFamily="18" charset="0"/>
              </a:rPr>
              <a:t>and France </a:t>
            </a:r>
            <a:r>
              <a:rPr lang="en-US" sz="1100" dirty="0">
                <a:latin typeface="+mj-lt"/>
                <a:cs typeface="Times New Roman" panose="02020603050405020304" pitchFamily="18" charset="0"/>
              </a:rPr>
              <a:t>both used a form of crowdfunding fundraising </a:t>
            </a:r>
            <a:r>
              <a:rPr lang="en-US" sz="1100" dirty="0" smtClean="0">
                <a:latin typeface="+mj-lt"/>
                <a:cs typeface="Times New Roman" panose="02020603050405020304" pitchFamily="18" charset="0"/>
              </a:rPr>
              <a:t>to construct </a:t>
            </a:r>
            <a:r>
              <a:rPr lang="en-US" sz="1100" dirty="0">
                <a:latin typeface="+mj-lt"/>
                <a:cs typeface="Times New Roman" panose="02020603050405020304" pitchFamily="18" charset="0"/>
              </a:rPr>
              <a:t>the Statue of Liberty. </a:t>
            </a:r>
            <a:endParaRPr lang="en-US" sz="1100" dirty="0" smtClean="0">
              <a:latin typeface="+mj-lt"/>
              <a:cs typeface="Times New Roman" panose="02020603050405020304" pitchFamily="18" charset="0"/>
            </a:endParaRPr>
          </a:p>
          <a:p>
            <a:pPr marL="173038" indent="-173038"/>
            <a:r>
              <a:rPr lang="en-US" sz="1400" dirty="0" smtClean="0">
                <a:latin typeface="+mj-lt"/>
                <a:cs typeface="Times New Roman" panose="02020603050405020304" pitchFamily="18" charset="0"/>
              </a:rPr>
              <a:t>But </a:t>
            </a:r>
            <a:r>
              <a:rPr lang="en-US" sz="1400" dirty="0">
                <a:latin typeface="+mj-lt"/>
                <a:cs typeface="Times New Roman" panose="02020603050405020304" pitchFamily="18" charset="0"/>
              </a:rPr>
              <a:t>crowdfunding’s </a:t>
            </a:r>
            <a:r>
              <a:rPr lang="en-US" sz="1400" dirty="0" smtClean="0">
                <a:latin typeface="+mj-lt"/>
                <a:cs typeface="Times New Roman" panose="02020603050405020304" pitchFamily="18" charset="0"/>
              </a:rPr>
              <a:t>real potential </a:t>
            </a:r>
            <a:r>
              <a:rPr lang="en-US" sz="1400" dirty="0">
                <a:latin typeface="+mj-lt"/>
                <a:cs typeface="Times New Roman" panose="02020603050405020304" pitchFamily="18" charset="0"/>
              </a:rPr>
              <a:t>may now lie in funding new business </a:t>
            </a:r>
            <a:r>
              <a:rPr lang="en-US" sz="1400" dirty="0" smtClean="0">
                <a:latin typeface="+mj-lt"/>
                <a:cs typeface="Times New Roman" panose="02020603050405020304" pitchFamily="18" charset="0"/>
              </a:rPr>
              <a:t>startups in </a:t>
            </a:r>
            <a:r>
              <a:rPr lang="en-US" sz="1400" dirty="0">
                <a:latin typeface="+mj-lt"/>
                <a:cs typeface="Times New Roman" panose="02020603050405020304" pitchFamily="18" charset="0"/>
              </a:rPr>
              <a:t>emerging markets—markets where the capital </a:t>
            </a:r>
            <a:r>
              <a:rPr lang="en-US" sz="1400" dirty="0" smtClean="0">
                <a:latin typeface="+mj-lt"/>
                <a:cs typeface="Times New Roman" panose="02020603050405020304" pitchFamily="18" charset="0"/>
              </a:rPr>
              <a:t>sources and </a:t>
            </a:r>
            <a:r>
              <a:rPr lang="en-US" sz="1400" dirty="0">
                <a:latin typeface="+mj-lt"/>
                <a:cs typeface="Times New Roman" panose="02020603050405020304" pitchFamily="18" charset="0"/>
              </a:rPr>
              <a:t>institutions available to small and medium </a:t>
            </a:r>
            <a:r>
              <a:rPr lang="en-US" sz="1400" dirty="0" smtClean="0">
                <a:latin typeface="+mj-lt"/>
                <a:cs typeface="Times New Roman" panose="02020603050405020304" pitchFamily="18" charset="0"/>
              </a:rPr>
              <a:t>enterprises (SMEs</a:t>
            </a:r>
            <a:r>
              <a:rPr lang="en-US" sz="1400" dirty="0">
                <a:latin typeface="+mj-lt"/>
                <a:cs typeface="Times New Roman" panose="02020603050405020304" pitchFamily="18" charset="0"/>
              </a:rPr>
              <a:t>) within the country may be limited. </a:t>
            </a:r>
            <a:endParaRPr lang="en-US" sz="1400" dirty="0" smtClean="0">
              <a:latin typeface="+mj-lt"/>
              <a:cs typeface="Times New Roman" panose="02020603050405020304" pitchFamily="18" charset="0"/>
            </a:endParaRPr>
          </a:p>
          <a:p>
            <a:pPr marL="173038" indent="-173038"/>
            <a:r>
              <a:rPr lang="en-US" sz="1400" dirty="0" smtClean="0">
                <a:latin typeface="+mj-lt"/>
                <a:cs typeface="Times New Roman" panose="02020603050405020304" pitchFamily="18" charset="0"/>
              </a:rPr>
              <a:t>If crowdfunding can </a:t>
            </a:r>
            <a:r>
              <a:rPr lang="en-US" sz="1400" dirty="0">
                <a:latin typeface="+mj-lt"/>
                <a:cs typeface="Times New Roman" panose="02020603050405020304" pitchFamily="18" charset="0"/>
              </a:rPr>
              <a:t>provide access to capital that many entrepreneurs need</a:t>
            </a:r>
            <a:r>
              <a:rPr lang="en-US" sz="1400" dirty="0" smtClean="0">
                <a:latin typeface="+mj-lt"/>
                <a:cs typeface="Times New Roman" panose="02020603050405020304" pitchFamily="18" charset="0"/>
              </a:rPr>
              <a:t>, tapping </a:t>
            </a:r>
            <a:r>
              <a:rPr lang="en-US" sz="1400" dirty="0">
                <a:latin typeface="+mj-lt"/>
                <a:cs typeface="Times New Roman" panose="02020603050405020304" pitchFamily="18" charset="0"/>
              </a:rPr>
              <a:t>a larger more affordable cross-border financial ecosystem</a:t>
            </a:r>
            <a:r>
              <a:rPr lang="en-US" sz="1400" dirty="0" smtClean="0">
                <a:latin typeface="+mj-lt"/>
                <a:cs typeface="Times New Roman" panose="02020603050405020304" pitchFamily="18" charset="0"/>
              </a:rPr>
              <a:t>, business </a:t>
            </a:r>
            <a:r>
              <a:rPr lang="en-US" sz="1400" dirty="0">
                <a:latin typeface="+mj-lt"/>
                <a:cs typeface="Times New Roman" panose="02020603050405020304" pitchFamily="18" charset="0"/>
              </a:rPr>
              <a:t>and economic and social development </a:t>
            </a:r>
            <a:r>
              <a:rPr lang="en-US" sz="1400" dirty="0" smtClean="0">
                <a:latin typeface="+mj-lt"/>
                <a:cs typeface="Times New Roman" panose="02020603050405020304" pitchFamily="18" charset="0"/>
              </a:rPr>
              <a:t>in the </a:t>
            </a:r>
            <a:r>
              <a:rPr lang="en-US" sz="1400" dirty="0">
                <a:latin typeface="+mj-lt"/>
                <a:cs typeface="Times New Roman" panose="02020603050405020304" pitchFamily="18" charset="0"/>
              </a:rPr>
              <a:t>emerging markets may be able to take a great step forward</a:t>
            </a:r>
            <a:r>
              <a:rPr lang="en-US" sz="1400" dirty="0" smtClean="0">
                <a:latin typeface="+mj-lt"/>
                <a:cs typeface="Times New Roman" panose="02020603050405020304" pitchFamily="18" charset="0"/>
              </a:rPr>
              <a:t>. Kenya </a:t>
            </a:r>
            <a:r>
              <a:rPr lang="en-US" sz="1400" dirty="0">
                <a:latin typeface="+mj-lt"/>
                <a:cs typeface="Times New Roman" panose="02020603050405020304" pitchFamily="18" charset="0"/>
              </a:rPr>
              <a:t>is one country attempting to pilot the effort.</a:t>
            </a:r>
          </a:p>
        </p:txBody>
      </p:sp>
    </p:spTree>
    <p:extLst>
      <p:ext uri="{BB962C8B-B14F-4D97-AF65-F5344CB8AC3E}">
        <p14:creationId xmlns:p14="http://schemas.microsoft.com/office/powerpoint/2010/main" val="2979460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Mini-Case: </a:t>
            </a:r>
            <a:r>
              <a:rPr lang="en-US" altLang="en-US" dirty="0" err="1"/>
              <a:t>Crowdfunding</a:t>
            </a:r>
            <a:r>
              <a:rPr lang="en-US" altLang="en-US" dirty="0"/>
              <a:t> </a:t>
            </a:r>
            <a:r>
              <a:rPr lang="en-US" altLang="en-US" dirty="0" smtClean="0"/>
              <a:t>Kenya</a:t>
            </a:r>
            <a:endParaRPr lang="en-US" dirty="0"/>
          </a:p>
        </p:txBody>
      </p:sp>
      <p:sp>
        <p:nvSpPr>
          <p:cNvPr id="3" name="Content Placeholder 2"/>
          <p:cNvSpPr>
            <a:spLocks noGrp="1"/>
          </p:cNvSpPr>
          <p:nvPr>
            <p:ph idx="1"/>
          </p:nvPr>
        </p:nvSpPr>
        <p:spPr/>
        <p:txBody>
          <a:bodyPr>
            <a:normAutofit/>
          </a:bodyPr>
          <a:lstStyle/>
          <a:p>
            <a:r>
              <a:rPr lang="en-US" sz="1400" dirty="0">
                <a:latin typeface="+mj-lt"/>
                <a:cs typeface="Times New Roman" panose="02020603050405020304" pitchFamily="18" charset="0"/>
              </a:rPr>
              <a:t>The ability of a startup business to access affordable </a:t>
            </a:r>
            <a:r>
              <a:rPr lang="en-US" sz="1400" dirty="0" smtClean="0">
                <a:latin typeface="+mj-lt"/>
                <a:cs typeface="Times New Roman" panose="02020603050405020304" pitchFamily="18" charset="0"/>
              </a:rPr>
              <a:t>capital through </a:t>
            </a:r>
            <a:r>
              <a:rPr lang="en-US" sz="1400" dirty="0">
                <a:latin typeface="+mj-lt"/>
                <a:cs typeface="Times New Roman" panose="02020603050405020304" pitchFamily="18" charset="0"/>
              </a:rPr>
              <a:t>the early stages of its lifecycle has been </a:t>
            </a:r>
            <a:r>
              <a:rPr lang="en-US" sz="1400" dirty="0" smtClean="0">
                <a:latin typeface="+mj-lt"/>
                <a:cs typeface="Times New Roman" panose="02020603050405020304" pitchFamily="18" charset="0"/>
              </a:rPr>
              <a:t>the focus </a:t>
            </a:r>
            <a:r>
              <a:rPr lang="en-US" sz="1400" dirty="0">
                <a:latin typeface="+mj-lt"/>
                <a:cs typeface="Times New Roman" panose="02020603050405020304" pitchFamily="18" charset="0"/>
              </a:rPr>
              <a:t>of a multitude of financial innovations in the </a:t>
            </a:r>
            <a:r>
              <a:rPr lang="en-US" sz="1400" dirty="0" smtClean="0">
                <a:latin typeface="+mj-lt"/>
                <a:cs typeface="Times New Roman" panose="02020603050405020304" pitchFamily="18" charset="0"/>
              </a:rPr>
              <a:t>past two </a:t>
            </a:r>
            <a:r>
              <a:rPr lang="en-US" sz="1400" dirty="0">
                <a:latin typeface="+mj-lt"/>
                <a:cs typeface="Times New Roman" panose="02020603050405020304" pitchFamily="18" charset="0"/>
              </a:rPr>
              <a:t>decades. But the </a:t>
            </a:r>
            <a:r>
              <a:rPr lang="en-US" sz="1400" b="1" i="1" dirty="0">
                <a:solidFill>
                  <a:srgbClr val="C00000"/>
                </a:solidFill>
                <a:latin typeface="+mj-lt"/>
                <a:cs typeface="Times New Roman" panose="02020603050405020304" pitchFamily="18" charset="0"/>
              </a:rPr>
              <a:t>capital lifecycle</a:t>
            </a:r>
            <a:r>
              <a:rPr lang="en-US" sz="1400" dirty="0">
                <a:latin typeface="+mj-lt"/>
                <a:cs typeface="Times New Roman" panose="02020603050405020304" pitchFamily="18" charset="0"/>
              </a:rPr>
              <a:t>, the institutions </a:t>
            </a:r>
            <a:r>
              <a:rPr lang="en-US" sz="1400" dirty="0" smtClean="0">
                <a:latin typeface="+mj-lt"/>
                <a:cs typeface="Times New Roman" panose="02020603050405020304" pitchFamily="18" charset="0"/>
              </a:rPr>
              <a:t>and sources </a:t>
            </a:r>
            <a:r>
              <a:rPr lang="en-US" sz="1400" dirty="0">
                <a:latin typeface="+mj-lt"/>
                <a:cs typeface="Times New Roman" panose="02020603050405020304" pitchFamily="18" charset="0"/>
              </a:rPr>
              <a:t>of capital available to an enterprise as it </a:t>
            </a:r>
            <a:r>
              <a:rPr lang="en-US" sz="1400" dirty="0" smtClean="0">
                <a:latin typeface="+mj-lt"/>
                <a:cs typeface="Times New Roman" panose="02020603050405020304" pitchFamily="18" charset="0"/>
              </a:rPr>
              <a:t>evolves, has </a:t>
            </a:r>
            <a:r>
              <a:rPr lang="en-US" sz="1400" dirty="0">
                <a:latin typeface="+mj-lt"/>
                <a:cs typeface="Times New Roman" panose="02020603050405020304" pitchFamily="18" charset="0"/>
              </a:rPr>
              <a:t>until recently possessed a number of gaps, putting </a:t>
            </a:r>
            <a:r>
              <a:rPr lang="en-US" sz="1400" dirty="0" smtClean="0">
                <a:latin typeface="+mj-lt"/>
                <a:cs typeface="Times New Roman" panose="02020603050405020304" pitchFamily="18" charset="0"/>
              </a:rPr>
              <a:t>many startup </a:t>
            </a:r>
            <a:r>
              <a:rPr lang="en-US" sz="1400" dirty="0">
                <a:latin typeface="+mj-lt"/>
                <a:cs typeface="Times New Roman" panose="02020603050405020304" pitchFamily="18" charset="0"/>
              </a:rPr>
              <a:t>businesses at risk</a:t>
            </a:r>
            <a:r>
              <a:rPr lang="en-US" sz="1400" dirty="0" smtClean="0">
                <a:latin typeface="+mj-lt"/>
                <a:cs typeface="Times New Roman" panose="02020603050405020304" pitchFamily="18" charset="0"/>
              </a:rPr>
              <a:t>.</a:t>
            </a:r>
          </a:p>
          <a:p>
            <a:r>
              <a:rPr lang="en-US" sz="1400" dirty="0">
                <a:latin typeface="+mj-lt"/>
                <a:cs typeface="Times New Roman" panose="02020603050405020304" pitchFamily="18" charset="0"/>
              </a:rPr>
              <a:t>Exhibit A illustrates the capital lifecycle of a </a:t>
            </a:r>
            <a:r>
              <a:rPr lang="en-US" sz="1400" dirty="0" smtClean="0">
                <a:latin typeface="+mj-lt"/>
                <a:cs typeface="Times New Roman" panose="02020603050405020304" pitchFamily="18" charset="0"/>
              </a:rPr>
              <a:t>for-profit enterprise</a:t>
            </a:r>
            <a:r>
              <a:rPr lang="en-US" sz="1400" dirty="0">
                <a:latin typeface="+mj-lt"/>
                <a:cs typeface="Times New Roman" panose="02020603050405020304" pitchFamily="18" charset="0"/>
              </a:rPr>
              <a:t>. An entrepreneur—the founder—puts up </a:t>
            </a:r>
            <a:r>
              <a:rPr lang="en-US" sz="1400" dirty="0" smtClean="0">
                <a:latin typeface="+mj-lt"/>
                <a:cs typeface="Times New Roman" panose="02020603050405020304" pitchFamily="18" charset="0"/>
              </a:rPr>
              <a:t>his own </a:t>
            </a:r>
            <a:r>
              <a:rPr lang="en-US" sz="1400" dirty="0">
                <a:latin typeface="+mj-lt"/>
                <a:cs typeface="Times New Roman" panose="02020603050405020304" pitchFamily="18" charset="0"/>
              </a:rPr>
              <a:t>money in the first stage, the </a:t>
            </a:r>
            <a:r>
              <a:rPr lang="en-US" sz="1400" b="1" i="1" dirty="0">
                <a:solidFill>
                  <a:srgbClr val="C00000"/>
                </a:solidFill>
                <a:latin typeface="+mj-lt"/>
                <a:cs typeface="Times New Roman" panose="02020603050405020304" pitchFamily="18" charset="0"/>
              </a:rPr>
              <a:t>proof of concept</a:t>
            </a:r>
            <a:r>
              <a:rPr lang="en-US" sz="1400" dirty="0">
                <a:latin typeface="+mj-lt"/>
                <a:cs typeface="Times New Roman" panose="02020603050405020304" pitchFamily="18" charset="0"/>
              </a:rPr>
              <a:t>. </a:t>
            </a:r>
            <a:r>
              <a:rPr lang="en-US" sz="1400" dirty="0" smtClean="0">
                <a:latin typeface="+mj-lt"/>
                <a:cs typeface="Times New Roman" panose="02020603050405020304" pitchFamily="18" charset="0"/>
              </a:rPr>
              <a:t>This is </a:t>
            </a:r>
            <a:r>
              <a:rPr lang="en-US" sz="1400" dirty="0">
                <a:latin typeface="+mj-lt"/>
                <a:cs typeface="Times New Roman" panose="02020603050405020304" pitchFamily="18" charset="0"/>
              </a:rPr>
              <a:t>followed by further </a:t>
            </a:r>
            <a:r>
              <a:rPr lang="en-US" sz="1400" b="1" i="1" dirty="0">
                <a:solidFill>
                  <a:srgbClr val="C00000"/>
                </a:solidFill>
                <a:latin typeface="+mj-lt"/>
                <a:cs typeface="Times New Roman" panose="02020603050405020304" pitchFamily="18" charset="0"/>
              </a:rPr>
              <a:t>pre-seed capital </a:t>
            </a:r>
            <a:r>
              <a:rPr lang="en-US" sz="1400" dirty="0">
                <a:latin typeface="+mj-lt"/>
                <a:cs typeface="Times New Roman" panose="02020603050405020304" pitchFamily="18" charset="0"/>
              </a:rPr>
              <a:t>typically funded from friends and family, or in some cases, </a:t>
            </a:r>
            <a:r>
              <a:rPr lang="en-US" sz="1400" b="1" i="1" dirty="0">
                <a:solidFill>
                  <a:srgbClr val="C00000"/>
                </a:solidFill>
                <a:latin typeface="+mj-lt"/>
                <a:cs typeface="Times New Roman" panose="02020603050405020304" pitchFamily="18" charset="0"/>
              </a:rPr>
              <a:t>angel </a:t>
            </a:r>
            <a:r>
              <a:rPr lang="en-US" sz="1400" b="1" i="1" dirty="0" smtClean="0">
                <a:solidFill>
                  <a:srgbClr val="C00000"/>
                </a:solidFill>
                <a:latin typeface="+mj-lt"/>
                <a:cs typeface="Times New Roman" panose="02020603050405020304" pitchFamily="18" charset="0"/>
              </a:rPr>
              <a:t>financing </a:t>
            </a:r>
            <a:r>
              <a:rPr lang="en-US" sz="1400" dirty="0" smtClean="0">
                <a:latin typeface="+mj-lt"/>
                <a:cs typeface="Times New Roman" panose="02020603050405020304" pitchFamily="18" charset="0"/>
              </a:rPr>
              <a:t>from </a:t>
            </a:r>
            <a:r>
              <a:rPr lang="en-US" sz="1400" dirty="0">
                <a:latin typeface="+mj-lt"/>
                <a:cs typeface="Times New Roman" panose="02020603050405020304" pitchFamily="18" charset="0"/>
              </a:rPr>
              <a:t>angel investors. </a:t>
            </a:r>
            <a:endParaRPr lang="en-US" sz="1400" dirty="0" smtClean="0">
              <a:latin typeface="+mj-lt"/>
              <a:cs typeface="Times New Roman" panose="02020603050405020304" pitchFamily="18" charset="0"/>
            </a:endParaRPr>
          </a:p>
          <a:p>
            <a:r>
              <a:rPr lang="en-US" sz="1400" b="1" i="1" dirty="0" smtClean="0">
                <a:solidFill>
                  <a:srgbClr val="C00000"/>
                </a:solidFill>
                <a:latin typeface="+mj-lt"/>
                <a:cs typeface="Times New Roman" panose="02020603050405020304" pitchFamily="18" charset="0"/>
              </a:rPr>
              <a:t>Angel </a:t>
            </a:r>
            <a:r>
              <a:rPr lang="en-US" sz="1400" b="1" i="1" dirty="0">
                <a:solidFill>
                  <a:srgbClr val="C00000"/>
                </a:solidFill>
                <a:latin typeface="+mj-lt"/>
                <a:cs typeface="Times New Roman" panose="02020603050405020304" pitchFamily="18" charset="0"/>
              </a:rPr>
              <a:t>investors </a:t>
            </a:r>
            <a:r>
              <a:rPr lang="en-US" sz="1400" dirty="0">
                <a:latin typeface="+mj-lt"/>
                <a:cs typeface="Times New Roman" panose="02020603050405020304" pitchFamily="18" charset="0"/>
              </a:rPr>
              <a:t>are individuals </a:t>
            </a:r>
            <a:r>
              <a:rPr lang="en-US" sz="1400" dirty="0" smtClean="0">
                <a:latin typeface="+mj-lt"/>
                <a:cs typeface="Times New Roman" panose="02020603050405020304" pitchFamily="18" charset="0"/>
              </a:rPr>
              <a:t>or small </a:t>
            </a:r>
            <a:r>
              <a:rPr lang="en-US" sz="1400" dirty="0">
                <a:latin typeface="+mj-lt"/>
                <a:cs typeface="Times New Roman" panose="02020603050405020304" pitchFamily="18" charset="0"/>
              </a:rPr>
              <a:t>groups of professional investors who invest at </a:t>
            </a:r>
            <a:r>
              <a:rPr lang="en-US" sz="1400" dirty="0" smtClean="0">
                <a:latin typeface="+mj-lt"/>
                <a:cs typeface="Times New Roman" panose="02020603050405020304" pitchFamily="18" charset="0"/>
              </a:rPr>
              <a:t>the earliest </a:t>
            </a:r>
            <a:r>
              <a:rPr lang="en-US" sz="1400" dirty="0">
                <a:latin typeface="+mj-lt"/>
                <a:cs typeface="Times New Roman" panose="02020603050405020304" pitchFamily="18" charset="0"/>
              </a:rPr>
              <a:t>stages of business development, playing the role </a:t>
            </a:r>
            <a:r>
              <a:rPr lang="en-US" sz="1400" dirty="0" smtClean="0">
                <a:latin typeface="+mj-lt"/>
                <a:cs typeface="Times New Roman" panose="02020603050405020304" pitchFamily="18" charset="0"/>
              </a:rPr>
              <a:t>of a </a:t>
            </a:r>
            <a:r>
              <a:rPr lang="en-US" sz="1400" dirty="0">
                <a:latin typeface="+mj-lt"/>
                <a:cs typeface="Times New Roman" panose="02020603050405020304" pitchFamily="18" charset="0"/>
              </a:rPr>
              <a:t>“guardian angel.” The principle is to provide the </a:t>
            </a:r>
            <a:r>
              <a:rPr lang="en-US" sz="1400" dirty="0" smtClean="0">
                <a:latin typeface="+mj-lt"/>
                <a:cs typeface="Times New Roman" panose="02020603050405020304" pitchFamily="18" charset="0"/>
              </a:rPr>
              <a:t>capital to </a:t>
            </a:r>
            <a:r>
              <a:rPr lang="en-US" sz="1400" dirty="0">
                <a:latin typeface="+mj-lt"/>
                <a:cs typeface="Times New Roman" panose="02020603050405020304" pitchFamily="18" charset="0"/>
              </a:rPr>
              <a:t>move the business opportunity further along while </a:t>
            </a:r>
            <a:r>
              <a:rPr lang="en-US" sz="1400" dirty="0" smtClean="0">
                <a:latin typeface="+mj-lt"/>
                <a:cs typeface="Times New Roman" panose="02020603050405020304" pitchFamily="18" charset="0"/>
              </a:rPr>
              <a:t>still protecting </a:t>
            </a:r>
            <a:r>
              <a:rPr lang="en-US" sz="1400" dirty="0">
                <a:latin typeface="+mj-lt"/>
                <a:cs typeface="Times New Roman" panose="02020603050405020304" pitchFamily="18" charset="0"/>
              </a:rPr>
              <a:t>the interests of the entrepreneurial owners</a:t>
            </a:r>
            <a:r>
              <a:rPr lang="en-US" sz="1400" dirty="0" smtClean="0">
                <a:latin typeface="+mj-lt"/>
                <a:cs typeface="Times New Roman" panose="02020603050405020304" pitchFamily="18" charset="0"/>
              </a:rPr>
              <a:t>. This </a:t>
            </a:r>
            <a:r>
              <a:rPr lang="en-US" sz="1400" dirty="0">
                <a:latin typeface="+mj-lt"/>
                <a:cs typeface="Times New Roman" panose="02020603050405020304" pitchFamily="18" charset="0"/>
              </a:rPr>
              <a:t>is often referred to as the </a:t>
            </a:r>
            <a:r>
              <a:rPr lang="en-US" sz="1400" b="1" i="1" dirty="0">
                <a:solidFill>
                  <a:srgbClr val="C00000"/>
                </a:solidFill>
                <a:latin typeface="+mj-lt"/>
                <a:cs typeface="Times New Roman" panose="02020603050405020304" pitchFamily="18" charset="0"/>
              </a:rPr>
              <a:t>pre-seed stage </a:t>
            </a:r>
            <a:r>
              <a:rPr lang="en-US" sz="1400" dirty="0">
                <a:latin typeface="+mj-lt"/>
                <a:cs typeface="Times New Roman" panose="02020603050405020304" pitchFamily="18" charset="0"/>
              </a:rPr>
              <a:t>of </a:t>
            </a:r>
            <a:r>
              <a:rPr lang="en-US" sz="1400" dirty="0" smtClean="0">
                <a:latin typeface="+mj-lt"/>
                <a:cs typeface="Times New Roman" panose="02020603050405020304" pitchFamily="18" charset="0"/>
              </a:rPr>
              <a:t>business development.</a:t>
            </a:r>
          </a:p>
          <a:p>
            <a:r>
              <a:rPr lang="en-US" sz="1400" dirty="0">
                <a:latin typeface="+mj-lt"/>
                <a:cs typeface="Times New Roman" panose="02020603050405020304" pitchFamily="18" charset="0"/>
              </a:rPr>
              <a:t>It is immediately after this, in the </a:t>
            </a:r>
            <a:r>
              <a:rPr lang="en-US" sz="1400" b="1" i="1" dirty="0">
                <a:solidFill>
                  <a:srgbClr val="C00000"/>
                </a:solidFill>
                <a:latin typeface="+mj-lt"/>
                <a:cs typeface="Times New Roman" panose="02020603050405020304" pitchFamily="18" charset="0"/>
              </a:rPr>
              <a:t>seed stage</a:t>
            </a:r>
            <a:r>
              <a:rPr lang="en-US" sz="1400" dirty="0">
                <a:latin typeface="+mj-lt"/>
                <a:cs typeface="Times New Roman" panose="02020603050405020304" pitchFamily="18" charset="0"/>
              </a:rPr>
              <a:t>, </a:t>
            </a:r>
            <a:r>
              <a:rPr lang="en-US" sz="1400" dirty="0" smtClean="0">
                <a:latin typeface="+mj-lt"/>
                <a:cs typeface="Times New Roman" panose="02020603050405020304" pitchFamily="18" charset="0"/>
              </a:rPr>
              <a:t>that many </a:t>
            </a:r>
            <a:r>
              <a:rPr lang="en-US" sz="1400" dirty="0">
                <a:latin typeface="+mj-lt"/>
                <a:cs typeface="Times New Roman" panose="02020603050405020304" pitchFamily="18" charset="0"/>
              </a:rPr>
              <a:t>firms fail to advance in their development due </a:t>
            </a:r>
            <a:r>
              <a:rPr lang="en-US" sz="1400" dirty="0" smtClean="0">
                <a:latin typeface="+mj-lt"/>
                <a:cs typeface="Times New Roman" panose="02020603050405020304" pitchFamily="18" charset="0"/>
              </a:rPr>
              <a:t>to a </a:t>
            </a:r>
            <a:r>
              <a:rPr lang="en-US" sz="1400" dirty="0">
                <a:latin typeface="+mj-lt"/>
                <a:cs typeface="Times New Roman" panose="02020603050405020304" pitchFamily="18" charset="0"/>
              </a:rPr>
              <a:t>vacuum of available capital and capital providers. </a:t>
            </a:r>
            <a:r>
              <a:rPr lang="en-US" sz="1400" dirty="0" smtClean="0">
                <a:latin typeface="+mj-lt"/>
                <a:cs typeface="Times New Roman" panose="02020603050405020304" pitchFamily="18" charset="0"/>
              </a:rPr>
              <a:t>This vacuum</a:t>
            </a:r>
            <a:r>
              <a:rPr lang="en-US" sz="1400" dirty="0">
                <a:latin typeface="+mj-lt"/>
                <a:cs typeface="Times New Roman" panose="02020603050405020304" pitchFamily="18" charset="0"/>
              </a:rPr>
              <a:t>, often referred to as the </a:t>
            </a:r>
            <a:r>
              <a:rPr lang="en-US" sz="1400" b="1" i="1" dirty="0">
                <a:solidFill>
                  <a:srgbClr val="C00000"/>
                </a:solidFill>
                <a:latin typeface="+mj-lt"/>
                <a:cs typeface="Times New Roman" panose="02020603050405020304" pitchFamily="18" charset="0"/>
              </a:rPr>
              <a:t>Valley of Death</a:t>
            </a:r>
            <a:r>
              <a:rPr lang="en-US" sz="1400" dirty="0">
                <a:latin typeface="+mj-lt"/>
                <a:cs typeface="Times New Roman" panose="02020603050405020304" pitchFamily="18" charset="0"/>
              </a:rPr>
              <a:t>, is a </a:t>
            </a:r>
            <a:r>
              <a:rPr lang="en-US" sz="1400" dirty="0" smtClean="0">
                <a:latin typeface="+mj-lt"/>
                <a:cs typeface="Times New Roman" panose="02020603050405020304" pitchFamily="18" charset="0"/>
              </a:rPr>
              <a:t>critical period </a:t>
            </a:r>
            <a:r>
              <a:rPr lang="en-US" sz="1400" dirty="0">
                <a:latin typeface="+mj-lt"/>
                <a:cs typeface="Times New Roman" panose="02020603050405020304" pitchFamily="18" charset="0"/>
              </a:rPr>
              <a:t>in which the firm is building and moving </a:t>
            </a:r>
            <a:r>
              <a:rPr lang="en-US" sz="1400" dirty="0" smtClean="0">
                <a:latin typeface="+mj-lt"/>
                <a:cs typeface="Times New Roman" panose="02020603050405020304" pitchFamily="18" charset="0"/>
              </a:rPr>
              <a:t>toward operational </a:t>
            </a:r>
            <a:r>
              <a:rPr lang="en-US" sz="1400" dirty="0">
                <a:latin typeface="+mj-lt"/>
                <a:cs typeface="Times New Roman" panose="02020603050405020304" pitchFamily="18" charset="0"/>
              </a:rPr>
              <a:t>launch. But without operating activities </a:t>
            </a:r>
            <a:r>
              <a:rPr lang="en-US" sz="1400" dirty="0" smtClean="0">
                <a:latin typeface="+mj-lt"/>
                <a:cs typeface="Times New Roman" panose="02020603050405020304" pitchFamily="18" charset="0"/>
              </a:rPr>
              <a:t>and therefore </a:t>
            </a:r>
            <a:r>
              <a:rPr lang="en-US" sz="1400" dirty="0">
                <a:latin typeface="+mj-lt"/>
                <a:cs typeface="Times New Roman" panose="02020603050405020304" pitchFamily="18" charset="0"/>
              </a:rPr>
              <a:t>revenues and cash flows, additional investors </a:t>
            </a:r>
            <a:r>
              <a:rPr lang="en-US" sz="1400" dirty="0" smtClean="0">
                <a:latin typeface="+mj-lt"/>
                <a:cs typeface="Times New Roman" panose="02020603050405020304" pitchFamily="18" charset="0"/>
              </a:rPr>
              <a:t>and access </a:t>
            </a:r>
            <a:r>
              <a:rPr lang="en-US" sz="1400" dirty="0">
                <a:latin typeface="+mj-lt"/>
                <a:cs typeface="Times New Roman" panose="02020603050405020304" pitchFamily="18" charset="0"/>
              </a:rPr>
              <a:t>to capital is scarce. It is this vacuum which </a:t>
            </a:r>
            <a:r>
              <a:rPr lang="en-US" sz="1400" u="sng" dirty="0" smtClean="0">
                <a:solidFill>
                  <a:srgbClr val="C00000"/>
                </a:solidFill>
                <a:latin typeface="+mj-lt"/>
                <a:cs typeface="Times New Roman" panose="02020603050405020304" pitchFamily="18" charset="0"/>
              </a:rPr>
              <a:t>crowdfunding</a:t>
            </a:r>
            <a:r>
              <a:rPr lang="en-US" sz="1400" dirty="0" smtClean="0">
                <a:latin typeface="+mj-lt"/>
                <a:cs typeface="Times New Roman" panose="02020603050405020304" pitchFamily="18" charset="0"/>
              </a:rPr>
              <a:t> has </a:t>
            </a:r>
            <a:r>
              <a:rPr lang="en-US" sz="1400" dirty="0">
                <a:latin typeface="+mj-lt"/>
                <a:cs typeface="Times New Roman" panose="02020603050405020304" pitchFamily="18" charset="0"/>
              </a:rPr>
              <a:t>filled in many industrial country markets.</a:t>
            </a:r>
          </a:p>
        </p:txBody>
      </p:sp>
    </p:spTree>
    <p:extLst>
      <p:ext uri="{BB962C8B-B14F-4D97-AF65-F5344CB8AC3E}">
        <p14:creationId xmlns:p14="http://schemas.microsoft.com/office/powerpoint/2010/main" val="1432197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Exhibit A </a:t>
            </a:r>
            <a:r>
              <a:rPr lang="en-US" b="0" dirty="0"/>
              <a:t>The Capital Lifecycle</a:t>
            </a:r>
            <a:endParaRPr lang="en-US" dirty="0"/>
          </a:p>
        </p:txBody>
      </p:sp>
      <p:pic>
        <p:nvPicPr>
          <p:cNvPr id="6" name="Picture 5" descr="MiniCase_ex01_A.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600200"/>
            <a:ext cx="8458200" cy="4313602"/>
          </a:xfrm>
          <a:prstGeom prst="rect">
            <a:avLst/>
          </a:prstGeom>
        </p:spPr>
      </p:pic>
    </p:spTree>
    <p:extLst>
      <p:ext uri="{BB962C8B-B14F-4D97-AF65-F5344CB8AC3E}">
        <p14:creationId xmlns:p14="http://schemas.microsoft.com/office/powerpoint/2010/main" val="2149062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Mini-Case: </a:t>
            </a:r>
            <a:r>
              <a:rPr lang="en-US" altLang="en-US" dirty="0" err="1">
                <a:cs typeface="Arial" panose="020B0604020202020204" pitchFamily="34" charset="0"/>
              </a:rPr>
              <a:t>Crowdfunding</a:t>
            </a:r>
            <a:r>
              <a:rPr lang="en-US" altLang="en-US" dirty="0">
                <a:cs typeface="Arial" panose="020B0604020202020204" pitchFamily="34" charset="0"/>
              </a:rPr>
              <a:t> </a:t>
            </a:r>
            <a:r>
              <a:rPr lang="en-US" altLang="en-US" dirty="0" smtClean="0">
                <a:cs typeface="Arial" panose="020B0604020202020204" pitchFamily="34" charset="0"/>
              </a:rPr>
              <a:t>Kenya</a:t>
            </a:r>
            <a:endParaRPr lang="en-US" dirty="0"/>
          </a:p>
        </p:txBody>
      </p:sp>
      <p:sp>
        <p:nvSpPr>
          <p:cNvPr id="3" name="Content Placeholder 2"/>
          <p:cNvSpPr>
            <a:spLocks noGrp="1"/>
          </p:cNvSpPr>
          <p:nvPr>
            <p:ph idx="1"/>
          </p:nvPr>
        </p:nvSpPr>
        <p:spPr/>
        <p:txBody>
          <a:bodyPr>
            <a:normAutofit fontScale="70000" lnSpcReduction="20000"/>
          </a:bodyPr>
          <a:lstStyle/>
          <a:p>
            <a:pPr>
              <a:lnSpc>
                <a:spcPct val="110000"/>
              </a:lnSpc>
            </a:pPr>
            <a:r>
              <a:rPr lang="en-US" sz="2000" dirty="0">
                <a:latin typeface="+mj-lt"/>
                <a:cs typeface="Times New Roman" panose="02020603050405020304" pitchFamily="18" charset="0"/>
              </a:rPr>
              <a:t>Following their launch, promising businesses often </a:t>
            </a:r>
            <a:r>
              <a:rPr lang="en-US" sz="2000" dirty="0" smtClean="0">
                <a:latin typeface="+mj-lt"/>
                <a:cs typeface="Times New Roman" panose="02020603050405020304" pitchFamily="18" charset="0"/>
              </a:rPr>
              <a:t>then find </a:t>
            </a:r>
            <a:r>
              <a:rPr lang="en-US" sz="2000" dirty="0">
                <a:latin typeface="+mj-lt"/>
                <a:cs typeface="Times New Roman" panose="02020603050405020304" pitchFamily="18" charset="0"/>
              </a:rPr>
              <a:t>they have added sources of capital for the </a:t>
            </a:r>
            <a:r>
              <a:rPr lang="en-US" sz="2000" dirty="0" smtClean="0">
                <a:latin typeface="+mj-lt"/>
                <a:cs typeface="Times New Roman" panose="02020603050405020304" pitchFamily="18" charset="0"/>
              </a:rPr>
              <a:t>financing of </a:t>
            </a:r>
            <a:r>
              <a:rPr lang="en-US" sz="2000" dirty="0">
                <a:latin typeface="+mj-lt"/>
                <a:cs typeface="Times New Roman" panose="02020603050405020304" pitchFamily="18" charset="0"/>
              </a:rPr>
              <a:t>rapid growth—the </a:t>
            </a:r>
            <a:r>
              <a:rPr lang="en-US" sz="2000" b="1" i="1" dirty="0">
                <a:solidFill>
                  <a:srgbClr val="C00000"/>
                </a:solidFill>
                <a:latin typeface="+mj-lt"/>
                <a:cs typeface="Times New Roman" panose="02020603050405020304" pitchFamily="18" charset="0"/>
              </a:rPr>
              <a:t>venture capital rounds</a:t>
            </a:r>
            <a:r>
              <a:rPr lang="en-US" sz="2000" dirty="0">
                <a:latin typeface="+mj-lt"/>
                <a:cs typeface="Times New Roman" panose="02020603050405020304" pitchFamily="18" charset="0"/>
              </a:rPr>
              <a:t>. </a:t>
            </a:r>
            <a:endParaRPr lang="en-US" sz="2000" dirty="0" smtClean="0">
              <a:latin typeface="+mj-lt"/>
              <a:cs typeface="Times New Roman" panose="02020603050405020304" pitchFamily="18" charset="0"/>
            </a:endParaRPr>
          </a:p>
          <a:p>
            <a:pPr>
              <a:lnSpc>
                <a:spcPct val="110000"/>
              </a:lnSpc>
            </a:pPr>
            <a:r>
              <a:rPr lang="en-US" sz="2000" b="1" i="1" dirty="0" smtClean="0">
                <a:solidFill>
                  <a:srgbClr val="C00000"/>
                </a:solidFill>
                <a:latin typeface="+mj-lt"/>
                <a:cs typeface="Times New Roman" panose="02020603050405020304" pitchFamily="18" charset="0"/>
              </a:rPr>
              <a:t>Venture capitalists </a:t>
            </a:r>
            <a:r>
              <a:rPr lang="en-US" sz="2000" dirty="0">
                <a:latin typeface="+mj-lt"/>
                <a:cs typeface="Times New Roman" panose="02020603050405020304" pitchFamily="18" charset="0"/>
              </a:rPr>
              <a:t>(VCs) are investment firms focused on taking </a:t>
            </a:r>
            <a:r>
              <a:rPr lang="en-US" sz="2000" dirty="0" smtClean="0">
                <a:latin typeface="+mj-lt"/>
                <a:cs typeface="Times New Roman" panose="02020603050405020304" pitchFamily="18" charset="0"/>
              </a:rPr>
              <a:t>an equity </a:t>
            </a:r>
            <a:r>
              <a:rPr lang="en-US" sz="2000" dirty="0">
                <a:latin typeface="+mj-lt"/>
                <a:cs typeface="Times New Roman" panose="02020603050405020304" pitchFamily="18" charset="0"/>
              </a:rPr>
              <a:t>position in new businesses that are showing </a:t>
            </a:r>
            <a:r>
              <a:rPr lang="en-US" sz="2000" dirty="0" smtClean="0">
                <a:latin typeface="+mj-lt"/>
                <a:cs typeface="Times New Roman" panose="02020603050405020304" pitchFamily="18" charset="0"/>
              </a:rPr>
              <a:t>revenue results</a:t>
            </a:r>
            <a:r>
              <a:rPr lang="en-US" sz="2000" dirty="0">
                <a:latin typeface="+mj-lt"/>
                <a:cs typeface="Times New Roman" panose="02020603050405020304" pitchFamily="18" charset="0"/>
              </a:rPr>
              <a:t>, but may not yet be positive in terms of cash flow </a:t>
            </a:r>
            <a:r>
              <a:rPr lang="en-US" sz="2000" dirty="0" smtClean="0">
                <a:latin typeface="+mj-lt"/>
                <a:cs typeface="Times New Roman" panose="02020603050405020304" pitchFamily="18" charset="0"/>
              </a:rPr>
              <a:t>or profitability</a:t>
            </a:r>
            <a:r>
              <a:rPr lang="en-US" sz="2000" dirty="0">
                <a:latin typeface="+mj-lt"/>
                <a:cs typeface="Times New Roman" panose="02020603050405020304" pitchFamily="18" charset="0"/>
              </a:rPr>
              <a:t>. VCs focus their attention on businesses </a:t>
            </a:r>
            <a:r>
              <a:rPr lang="en-US" sz="2000" dirty="0" smtClean="0">
                <a:latin typeface="+mj-lt"/>
                <a:cs typeface="Times New Roman" panose="02020603050405020304" pitchFamily="18" charset="0"/>
              </a:rPr>
              <a:t>that are </a:t>
            </a:r>
            <a:r>
              <a:rPr lang="en-US" sz="2000" dirty="0">
                <a:latin typeface="+mj-lt"/>
                <a:cs typeface="Times New Roman" panose="02020603050405020304" pitchFamily="18" charset="0"/>
              </a:rPr>
              <a:t>considered to have high growth potential but </a:t>
            </a:r>
            <a:r>
              <a:rPr lang="en-US" sz="2000" dirty="0" smtClean="0">
                <a:latin typeface="+mj-lt"/>
                <a:cs typeface="Times New Roman" panose="02020603050405020304" pitchFamily="18" charset="0"/>
              </a:rPr>
              <a:t>need capital—now—to </a:t>
            </a:r>
            <a:r>
              <a:rPr lang="en-US" sz="2000" dirty="0">
                <a:latin typeface="+mj-lt"/>
                <a:cs typeface="Times New Roman" panose="02020603050405020304" pitchFamily="18" charset="0"/>
              </a:rPr>
              <a:t>acquire the scale and assets needed </a:t>
            </a:r>
            <a:r>
              <a:rPr lang="en-US" sz="2000" dirty="0" smtClean="0">
                <a:latin typeface="+mj-lt"/>
                <a:cs typeface="Times New Roman" panose="02020603050405020304" pitchFamily="18" charset="0"/>
              </a:rPr>
              <a:t>to pursue </a:t>
            </a:r>
            <a:r>
              <a:rPr lang="en-US" sz="2000" dirty="0">
                <a:latin typeface="+mj-lt"/>
                <a:cs typeface="Times New Roman" panose="02020603050405020304" pitchFamily="18" charset="0"/>
              </a:rPr>
              <a:t>the growth opportunity.</a:t>
            </a:r>
          </a:p>
          <a:p>
            <a:pPr>
              <a:lnSpc>
                <a:spcPct val="110000"/>
              </a:lnSpc>
            </a:pPr>
            <a:r>
              <a:rPr lang="en-US" sz="2000" dirty="0">
                <a:latin typeface="+mj-lt"/>
                <a:cs typeface="Times New Roman" panose="02020603050405020304" pitchFamily="18" charset="0"/>
              </a:rPr>
              <a:t>The final stage of the capital lifecycle is that of </a:t>
            </a:r>
            <a:r>
              <a:rPr lang="en-US" sz="2000" dirty="0" smtClean="0">
                <a:latin typeface="+mj-lt"/>
                <a:cs typeface="Times New Roman" panose="02020603050405020304" pitchFamily="18" charset="0"/>
              </a:rPr>
              <a:t>the </a:t>
            </a:r>
            <a:r>
              <a:rPr lang="en-US" sz="2000" b="1" i="1" dirty="0" smtClean="0">
                <a:solidFill>
                  <a:srgbClr val="C00000"/>
                </a:solidFill>
                <a:latin typeface="+mj-lt"/>
                <a:cs typeface="Times New Roman" panose="02020603050405020304" pitchFamily="18" charset="0"/>
              </a:rPr>
              <a:t>growing </a:t>
            </a:r>
            <a:r>
              <a:rPr lang="en-US" sz="2000" b="1" i="1" dirty="0">
                <a:solidFill>
                  <a:srgbClr val="C00000"/>
                </a:solidFill>
                <a:latin typeface="+mj-lt"/>
                <a:cs typeface="Times New Roman" panose="02020603050405020304" pitchFamily="18" charset="0"/>
              </a:rPr>
              <a:t>and maturing company</a:t>
            </a:r>
            <a:r>
              <a:rPr lang="en-US" sz="2000" dirty="0">
                <a:latin typeface="+mj-lt"/>
                <a:cs typeface="Times New Roman" panose="02020603050405020304" pitchFamily="18" charset="0"/>
              </a:rPr>
              <a:t>. It is only now that </a:t>
            </a:r>
            <a:r>
              <a:rPr lang="en-US" sz="2000" dirty="0" smtClean="0">
                <a:latin typeface="+mj-lt"/>
                <a:cs typeface="Times New Roman" panose="02020603050405020304" pitchFamily="18" charset="0"/>
              </a:rPr>
              <a:t>the business </a:t>
            </a:r>
            <a:r>
              <a:rPr lang="en-US" sz="2000" dirty="0">
                <a:latin typeface="+mj-lt"/>
                <a:cs typeface="Times New Roman" panose="02020603050405020304" pitchFamily="18" charset="0"/>
              </a:rPr>
              <a:t>possesses the track record of sales, profits, </a:t>
            </a:r>
            <a:r>
              <a:rPr lang="en-US" sz="2000" dirty="0" smtClean="0">
                <a:latin typeface="+mj-lt"/>
                <a:cs typeface="Times New Roman" panose="02020603050405020304" pitchFamily="18" charset="0"/>
              </a:rPr>
              <a:t>and cash </a:t>
            </a:r>
            <a:r>
              <a:rPr lang="en-US" sz="2000" dirty="0">
                <a:latin typeface="+mj-lt"/>
                <a:cs typeface="Times New Roman" panose="02020603050405020304" pitchFamily="18" charset="0"/>
              </a:rPr>
              <a:t>flow that assure bank lenders of the </a:t>
            </a:r>
            <a:r>
              <a:rPr lang="en-US" sz="2000" dirty="0" smtClean="0">
                <a:latin typeface="+mj-lt"/>
                <a:cs typeface="Times New Roman" panose="02020603050405020304" pitchFamily="18" charset="0"/>
              </a:rPr>
              <a:t>creditworthiness of </a:t>
            </a:r>
            <a:r>
              <a:rPr lang="en-US" sz="2000" dirty="0">
                <a:latin typeface="+mj-lt"/>
                <a:cs typeface="Times New Roman" panose="02020603050405020304" pitchFamily="18" charset="0"/>
              </a:rPr>
              <a:t>the firm. </a:t>
            </a:r>
            <a:endParaRPr lang="en-US" sz="2000" dirty="0" smtClean="0">
              <a:latin typeface="+mj-lt"/>
              <a:cs typeface="Times New Roman" panose="02020603050405020304" pitchFamily="18" charset="0"/>
            </a:endParaRPr>
          </a:p>
          <a:p>
            <a:pPr lvl="1">
              <a:lnSpc>
                <a:spcPct val="110000"/>
              </a:lnSpc>
            </a:pPr>
            <a:r>
              <a:rPr lang="en-US" sz="1600" dirty="0" smtClean="0">
                <a:latin typeface="+mj-lt"/>
                <a:cs typeface="Times New Roman" panose="02020603050405020304" pitchFamily="18" charset="0"/>
              </a:rPr>
              <a:t>Bank </a:t>
            </a:r>
            <a:r>
              <a:rPr lang="en-US" sz="1600" dirty="0">
                <a:latin typeface="+mj-lt"/>
                <a:cs typeface="Times New Roman" panose="02020603050405020304" pitchFamily="18" charset="0"/>
              </a:rPr>
              <a:t>loan-based debt is now accessible. </a:t>
            </a:r>
            <a:endParaRPr lang="en-US" sz="1600" dirty="0" smtClean="0">
              <a:latin typeface="+mj-lt"/>
              <a:cs typeface="Times New Roman" panose="02020603050405020304" pitchFamily="18" charset="0"/>
            </a:endParaRPr>
          </a:p>
          <a:p>
            <a:pPr lvl="1">
              <a:lnSpc>
                <a:spcPct val="110000"/>
              </a:lnSpc>
            </a:pPr>
            <a:r>
              <a:rPr lang="en-US" sz="1600" dirty="0" smtClean="0">
                <a:latin typeface="+mj-lt"/>
                <a:cs typeface="Times New Roman" panose="02020603050405020304" pitchFamily="18" charset="0"/>
              </a:rPr>
              <a:t>It is also </a:t>
            </a:r>
            <a:r>
              <a:rPr lang="en-US" sz="1600" dirty="0">
                <a:latin typeface="+mj-lt"/>
                <a:cs typeface="Times New Roman" panose="02020603050405020304" pitchFamily="18" charset="0"/>
              </a:rPr>
              <a:t>at this time that the firm may consider an initial </a:t>
            </a:r>
            <a:r>
              <a:rPr lang="en-US" sz="1600" dirty="0" smtClean="0">
                <a:latin typeface="+mj-lt"/>
                <a:cs typeface="Times New Roman" panose="02020603050405020304" pitchFamily="18" charset="0"/>
              </a:rPr>
              <a:t>public offering </a:t>
            </a:r>
            <a:r>
              <a:rPr lang="en-US" sz="1600" dirty="0">
                <a:latin typeface="+mj-lt"/>
                <a:cs typeface="Times New Roman" panose="02020603050405020304" pitchFamily="18" charset="0"/>
              </a:rPr>
              <a:t>(IPO), to issue equity and raise capital in </a:t>
            </a:r>
            <a:r>
              <a:rPr lang="en-US" sz="1600" dirty="0" smtClean="0">
                <a:latin typeface="+mj-lt"/>
                <a:cs typeface="Times New Roman" panose="02020603050405020304" pitchFamily="18" charset="0"/>
              </a:rPr>
              <a:t>the marketplace</a:t>
            </a:r>
            <a:r>
              <a:rPr lang="en-US" sz="1600" dirty="0">
                <a:latin typeface="+mj-lt"/>
                <a:cs typeface="Times New Roman" panose="02020603050405020304" pitchFamily="18" charset="0"/>
              </a:rPr>
              <a:t>. </a:t>
            </a:r>
            <a:endParaRPr lang="en-US" sz="1600" dirty="0" smtClean="0">
              <a:latin typeface="+mj-lt"/>
              <a:cs typeface="Times New Roman" panose="02020603050405020304" pitchFamily="18" charset="0"/>
            </a:endParaRPr>
          </a:p>
          <a:p>
            <a:pPr lvl="1">
              <a:lnSpc>
                <a:spcPct val="110000"/>
              </a:lnSpc>
            </a:pPr>
            <a:r>
              <a:rPr lang="en-US" sz="1600" dirty="0" smtClean="0">
                <a:latin typeface="+mj-lt"/>
                <a:cs typeface="Times New Roman" panose="02020603050405020304" pitchFamily="18" charset="0"/>
              </a:rPr>
              <a:t>Firms </a:t>
            </a:r>
            <a:r>
              <a:rPr lang="en-US" sz="1600" dirty="0">
                <a:latin typeface="+mj-lt"/>
                <a:cs typeface="Times New Roman" panose="02020603050405020304" pitchFamily="18" charset="0"/>
              </a:rPr>
              <a:t>now gain access to debt, bank loans</a:t>
            </a:r>
            <a:r>
              <a:rPr lang="en-US" sz="1600" dirty="0" smtClean="0">
                <a:latin typeface="+mj-lt"/>
                <a:cs typeface="Times New Roman" panose="02020603050405020304" pitchFamily="18" charset="0"/>
              </a:rPr>
              <a:t>, after </a:t>
            </a:r>
            <a:r>
              <a:rPr lang="en-US" sz="1600" dirty="0">
                <a:latin typeface="+mj-lt"/>
                <a:cs typeface="Times New Roman" panose="02020603050405020304" pitchFamily="18" charset="0"/>
              </a:rPr>
              <a:t>operations have commenced and firms </a:t>
            </a:r>
            <a:r>
              <a:rPr lang="en-US" sz="1600" dirty="0" smtClean="0">
                <a:latin typeface="+mj-lt"/>
                <a:cs typeface="Times New Roman" panose="02020603050405020304" pitchFamily="18" charset="0"/>
              </a:rPr>
              <a:t>demonstrate operating </a:t>
            </a:r>
            <a:r>
              <a:rPr lang="en-US" sz="1600" dirty="0">
                <a:latin typeface="+mj-lt"/>
                <a:cs typeface="Times New Roman" panose="02020603050405020304" pitchFamily="18" charset="0"/>
              </a:rPr>
              <a:t>cash flow capability. </a:t>
            </a:r>
            <a:endParaRPr lang="en-US" sz="1600" dirty="0" smtClean="0">
              <a:latin typeface="+mj-lt"/>
              <a:cs typeface="Times New Roman" panose="02020603050405020304" pitchFamily="18" charset="0"/>
            </a:endParaRPr>
          </a:p>
          <a:p>
            <a:pPr lvl="1">
              <a:lnSpc>
                <a:spcPct val="110000"/>
              </a:lnSpc>
            </a:pPr>
            <a:r>
              <a:rPr lang="en-US" sz="1600" dirty="0" smtClean="0">
                <a:latin typeface="+mj-lt"/>
                <a:cs typeface="Times New Roman" panose="02020603050405020304" pitchFamily="18" charset="0"/>
              </a:rPr>
              <a:t>However</a:t>
            </a:r>
            <a:r>
              <a:rPr lang="en-US" sz="1600" dirty="0">
                <a:latin typeface="+mj-lt"/>
                <a:cs typeface="Times New Roman" panose="02020603050405020304" pitchFamily="18" charset="0"/>
              </a:rPr>
              <a:t>, debt service </a:t>
            </a:r>
            <a:r>
              <a:rPr lang="en-US" sz="1600" dirty="0" smtClean="0">
                <a:latin typeface="+mj-lt"/>
                <a:cs typeface="Times New Roman" panose="02020603050405020304" pitchFamily="18" charset="0"/>
              </a:rPr>
              <a:t>obligations are </a:t>
            </a:r>
            <a:r>
              <a:rPr lang="en-US" sz="1600" dirty="0">
                <a:latin typeface="+mj-lt"/>
                <a:cs typeface="Times New Roman" panose="02020603050405020304" pitchFamily="18" charset="0"/>
              </a:rPr>
              <a:t>not desirable in rapid growth businesses </a:t>
            </a:r>
            <a:r>
              <a:rPr lang="en-US" sz="1600" dirty="0" smtClean="0">
                <a:latin typeface="+mj-lt"/>
                <a:cs typeface="Times New Roman" panose="02020603050405020304" pitchFamily="18" charset="0"/>
              </a:rPr>
              <a:t>trying to </a:t>
            </a:r>
            <a:r>
              <a:rPr lang="en-US" sz="1600" dirty="0">
                <a:latin typeface="+mj-lt"/>
                <a:cs typeface="Times New Roman" panose="02020603050405020304" pitchFamily="18" charset="0"/>
              </a:rPr>
              <a:t>retain as much capital as humanly possible in these </a:t>
            </a:r>
            <a:r>
              <a:rPr lang="en-US" sz="1600" dirty="0" smtClean="0">
                <a:latin typeface="+mj-lt"/>
                <a:cs typeface="Times New Roman" panose="02020603050405020304" pitchFamily="18" charset="0"/>
              </a:rPr>
              <a:t>early growth </a:t>
            </a:r>
            <a:r>
              <a:rPr lang="en-US" sz="1600" dirty="0">
                <a:latin typeface="+mj-lt"/>
                <a:cs typeface="Times New Roman" panose="02020603050405020304" pitchFamily="18" charset="0"/>
              </a:rPr>
              <a:t>stages</a:t>
            </a:r>
            <a:r>
              <a:rPr lang="en-US" sz="1600" dirty="0" smtClean="0">
                <a:latin typeface="+mj-lt"/>
                <a:cs typeface="Times New Roman" panose="02020603050405020304" pitchFamily="18" charset="0"/>
              </a:rPr>
              <a:t>.</a:t>
            </a:r>
          </a:p>
          <a:p>
            <a:pPr>
              <a:lnSpc>
                <a:spcPct val="110000"/>
              </a:lnSpc>
            </a:pPr>
            <a:r>
              <a:rPr lang="en-US" sz="2000" dirty="0">
                <a:latin typeface="+mj-lt"/>
                <a:cs typeface="Times New Roman" panose="02020603050405020304" pitchFamily="18" charset="0"/>
              </a:rPr>
              <a:t>If the business appears to have true value growth prospects</a:t>
            </a:r>
            <a:r>
              <a:rPr lang="en-US" sz="2000" dirty="0" smtClean="0">
                <a:latin typeface="+mj-lt"/>
                <a:cs typeface="Times New Roman" panose="02020603050405020304" pitchFamily="18" charset="0"/>
              </a:rPr>
              <a:t>, it </a:t>
            </a:r>
            <a:r>
              <a:rPr lang="en-US" sz="2000" dirty="0">
                <a:latin typeface="+mj-lt"/>
                <a:cs typeface="Times New Roman" panose="02020603050405020304" pitchFamily="18" charset="0"/>
              </a:rPr>
              <a:t>may catch the eye of </a:t>
            </a:r>
            <a:r>
              <a:rPr lang="en-US" sz="2000" b="1" i="1" dirty="0">
                <a:solidFill>
                  <a:srgbClr val="C00000"/>
                </a:solidFill>
                <a:latin typeface="+mj-lt"/>
                <a:cs typeface="Times New Roman" panose="02020603050405020304" pitchFamily="18" charset="0"/>
              </a:rPr>
              <a:t>private equity </a:t>
            </a:r>
            <a:r>
              <a:rPr lang="en-US" sz="2000" dirty="0">
                <a:latin typeface="+mj-lt"/>
                <a:cs typeface="Times New Roman" panose="02020603050405020304" pitchFamily="18" charset="0"/>
              </a:rPr>
              <a:t>(PE). </a:t>
            </a:r>
            <a:endParaRPr lang="en-US" sz="2000" dirty="0" smtClean="0">
              <a:latin typeface="+mj-lt"/>
              <a:cs typeface="Times New Roman" panose="02020603050405020304" pitchFamily="18" charset="0"/>
            </a:endParaRPr>
          </a:p>
          <a:p>
            <a:pPr>
              <a:lnSpc>
                <a:spcPct val="110000"/>
              </a:lnSpc>
            </a:pPr>
            <a:r>
              <a:rPr lang="en-US" sz="2000" b="1" i="1" dirty="0" smtClean="0">
                <a:solidFill>
                  <a:srgbClr val="C00000"/>
                </a:solidFill>
                <a:latin typeface="+mj-lt"/>
                <a:cs typeface="Times New Roman" panose="02020603050405020304" pitchFamily="18" charset="0"/>
              </a:rPr>
              <a:t>Private equity </a:t>
            </a:r>
            <a:r>
              <a:rPr lang="en-US" sz="2000" b="1" i="1" dirty="0">
                <a:solidFill>
                  <a:srgbClr val="C00000"/>
                </a:solidFill>
                <a:latin typeface="+mj-lt"/>
                <a:cs typeface="Times New Roman" panose="02020603050405020304" pitchFamily="18" charset="0"/>
              </a:rPr>
              <a:t>firms </a:t>
            </a:r>
            <a:r>
              <a:rPr lang="en-US" sz="2000" dirty="0">
                <a:latin typeface="+mj-lt"/>
                <a:cs typeface="Times New Roman" panose="02020603050405020304" pitchFamily="18" charset="0"/>
              </a:rPr>
              <a:t>invest in greater amounts at later stages </a:t>
            </a:r>
            <a:r>
              <a:rPr lang="en-US" sz="2000" dirty="0" smtClean="0">
                <a:latin typeface="+mj-lt"/>
                <a:cs typeface="Times New Roman" panose="02020603050405020304" pitchFamily="18" charset="0"/>
              </a:rPr>
              <a:t>of business </a:t>
            </a:r>
            <a:r>
              <a:rPr lang="en-US" sz="2000" dirty="0">
                <a:latin typeface="+mj-lt"/>
                <a:cs typeface="Times New Roman" panose="02020603050405020304" pitchFamily="18" charset="0"/>
              </a:rPr>
              <a:t>development. PE investors provide capital to </a:t>
            </a:r>
            <a:r>
              <a:rPr lang="en-US" sz="2000" dirty="0" smtClean="0">
                <a:latin typeface="+mj-lt"/>
                <a:cs typeface="Times New Roman" panose="02020603050405020304" pitchFamily="18" charset="0"/>
              </a:rPr>
              <a:t>businesses that </a:t>
            </a:r>
            <a:r>
              <a:rPr lang="en-US" sz="2000" dirty="0">
                <a:latin typeface="+mj-lt"/>
                <a:cs typeface="Times New Roman" panose="02020603050405020304" pitchFamily="18" charset="0"/>
              </a:rPr>
              <a:t>are fully established and successful, but are </a:t>
            </a:r>
            <a:r>
              <a:rPr lang="en-US" sz="2000" dirty="0" smtClean="0">
                <a:latin typeface="+mj-lt"/>
                <a:cs typeface="Times New Roman" panose="02020603050405020304" pitchFamily="18" charset="0"/>
              </a:rPr>
              <a:t>in need </a:t>
            </a:r>
            <a:r>
              <a:rPr lang="en-US" sz="2000" dirty="0">
                <a:latin typeface="+mj-lt"/>
                <a:cs typeface="Times New Roman" panose="02020603050405020304" pitchFamily="18" charset="0"/>
              </a:rPr>
              <a:t>of capital for growth and business strategy fulfillment</a:t>
            </a:r>
            <a:r>
              <a:rPr lang="en-US" sz="2000" dirty="0" smtClean="0">
                <a:latin typeface="+mj-lt"/>
                <a:cs typeface="Times New Roman" panose="02020603050405020304" pitchFamily="18" charset="0"/>
              </a:rPr>
              <a:t>. They </a:t>
            </a:r>
            <a:r>
              <a:rPr lang="en-US" sz="2000" dirty="0">
                <a:latin typeface="+mj-lt"/>
                <a:cs typeface="Times New Roman" panose="02020603050405020304" pitchFamily="18" charset="0"/>
              </a:rPr>
              <a:t>rarely invest in startup business, searching instead for investment opportunities that will yield higher rates </a:t>
            </a:r>
            <a:r>
              <a:rPr lang="en-US" sz="2000" dirty="0" smtClean="0">
                <a:latin typeface="+mj-lt"/>
                <a:cs typeface="Times New Roman" panose="02020603050405020304" pitchFamily="18" charset="0"/>
              </a:rPr>
              <a:t>of return </a:t>
            </a:r>
            <a:r>
              <a:rPr lang="en-US" sz="2000" dirty="0">
                <a:latin typeface="+mj-lt"/>
                <a:cs typeface="Times New Roman" panose="02020603050405020304" pitchFamily="18" charset="0"/>
              </a:rPr>
              <a:t>than traditional investments in public companies.</a:t>
            </a:r>
          </a:p>
        </p:txBody>
      </p:sp>
    </p:spTree>
    <p:extLst>
      <p:ext uri="{BB962C8B-B14F-4D97-AF65-F5344CB8AC3E}">
        <p14:creationId xmlns:p14="http://schemas.microsoft.com/office/powerpoint/2010/main" val="319318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Verdana"/>
              </a:rPr>
              <a:t>Mini-Case: </a:t>
            </a:r>
            <a:r>
              <a:rPr lang="en-US" altLang="en-US" dirty="0" err="1">
                <a:cs typeface="Verdana"/>
              </a:rPr>
              <a:t>Crowdfunding</a:t>
            </a:r>
            <a:r>
              <a:rPr lang="en-US" altLang="en-US" dirty="0">
                <a:cs typeface="Verdana"/>
              </a:rPr>
              <a:t> </a:t>
            </a:r>
            <a:r>
              <a:rPr lang="en-US" altLang="en-US" dirty="0" smtClean="0">
                <a:cs typeface="Verdana"/>
              </a:rPr>
              <a:t>Kenya</a:t>
            </a:r>
            <a:endParaRPr lang="en-US" dirty="0"/>
          </a:p>
        </p:txBody>
      </p:sp>
      <p:sp>
        <p:nvSpPr>
          <p:cNvPr id="3" name="Content Placeholder 2"/>
          <p:cNvSpPr>
            <a:spLocks noGrp="1"/>
          </p:cNvSpPr>
          <p:nvPr>
            <p:ph idx="1"/>
          </p:nvPr>
        </p:nvSpPr>
        <p:spPr/>
        <p:txBody>
          <a:bodyPr>
            <a:normAutofit fontScale="70000" lnSpcReduction="20000"/>
          </a:bodyPr>
          <a:lstStyle/>
          <a:p>
            <a:pPr marL="0" indent="0">
              <a:lnSpc>
                <a:spcPct val="110000"/>
              </a:lnSpc>
              <a:buNone/>
            </a:pPr>
            <a:r>
              <a:rPr lang="en-US" sz="2000" dirty="0">
                <a:latin typeface="Verdana"/>
                <a:cs typeface="Verdana"/>
              </a:rPr>
              <a:t>Crowdfunding structures typically fall into any one </a:t>
            </a:r>
            <a:r>
              <a:rPr lang="en-US" sz="2000" dirty="0" smtClean="0">
                <a:latin typeface="Verdana"/>
                <a:cs typeface="Verdana"/>
              </a:rPr>
              <a:t>of four </a:t>
            </a:r>
            <a:r>
              <a:rPr lang="en-US" sz="2000" dirty="0">
                <a:latin typeface="Verdana"/>
                <a:cs typeface="Verdana"/>
              </a:rPr>
              <a:t>categories: </a:t>
            </a:r>
            <a:r>
              <a:rPr lang="en-US" sz="2000" b="1" i="1" dirty="0">
                <a:latin typeface="Verdana"/>
                <a:cs typeface="Verdana"/>
              </a:rPr>
              <a:t>donation-based</a:t>
            </a:r>
            <a:r>
              <a:rPr lang="en-US" sz="2000" dirty="0">
                <a:latin typeface="Verdana"/>
                <a:cs typeface="Verdana"/>
              </a:rPr>
              <a:t>, </a:t>
            </a:r>
            <a:r>
              <a:rPr lang="en-US" sz="2000" b="1" i="1" dirty="0">
                <a:latin typeface="Verdana"/>
                <a:cs typeface="Verdana"/>
              </a:rPr>
              <a:t>rewards-based</a:t>
            </a:r>
            <a:r>
              <a:rPr lang="en-US" sz="2000" dirty="0">
                <a:latin typeface="Verdana"/>
                <a:cs typeface="Verdana"/>
              </a:rPr>
              <a:t>, </a:t>
            </a:r>
            <a:r>
              <a:rPr lang="en-US" sz="2000" b="1" i="1" dirty="0">
                <a:latin typeface="Verdana"/>
                <a:cs typeface="Verdana"/>
              </a:rPr>
              <a:t>loan </a:t>
            </a:r>
            <a:r>
              <a:rPr lang="en-US" sz="2000" dirty="0" smtClean="0">
                <a:latin typeface="Verdana"/>
                <a:cs typeface="Verdana"/>
              </a:rPr>
              <a:t>or </a:t>
            </a:r>
            <a:r>
              <a:rPr lang="en-US" sz="2000" b="1" i="1" dirty="0" smtClean="0">
                <a:latin typeface="Verdana"/>
                <a:cs typeface="Verdana"/>
              </a:rPr>
              <a:t>debt-based</a:t>
            </a:r>
            <a:r>
              <a:rPr lang="en-US" sz="2000" dirty="0">
                <a:latin typeface="Verdana"/>
                <a:cs typeface="Verdana"/>
              </a:rPr>
              <a:t>, or </a:t>
            </a:r>
            <a:r>
              <a:rPr lang="en-US" sz="2000" b="1" i="1" dirty="0" smtClean="0">
                <a:latin typeface="Verdana"/>
                <a:cs typeface="Verdana"/>
              </a:rPr>
              <a:t>equity-based</a:t>
            </a:r>
            <a:r>
              <a:rPr lang="en-US" sz="2000" dirty="0" smtClean="0">
                <a:latin typeface="Verdana"/>
                <a:cs typeface="Verdana"/>
              </a:rPr>
              <a:t>.</a:t>
            </a:r>
          </a:p>
          <a:p>
            <a:pPr marL="457200" indent="-457200">
              <a:lnSpc>
                <a:spcPct val="110000"/>
              </a:lnSpc>
              <a:buFont typeface="+mj-lt"/>
              <a:buAutoNum type="arabicPeriod"/>
            </a:pPr>
            <a:r>
              <a:rPr lang="en-US" sz="2000" b="1" dirty="0" smtClean="0">
                <a:solidFill>
                  <a:srgbClr val="C00000"/>
                </a:solidFill>
                <a:latin typeface="Verdana"/>
                <a:cs typeface="Verdana"/>
              </a:rPr>
              <a:t>Donation-based</a:t>
            </a:r>
            <a:r>
              <a:rPr lang="en-US" sz="2000" dirty="0">
                <a:latin typeface="Verdana"/>
                <a:cs typeface="Verdana"/>
              </a:rPr>
              <a:t>. Non-profit foundations often </a:t>
            </a:r>
            <a:r>
              <a:rPr lang="en-US" sz="2000" dirty="0" smtClean="0">
                <a:latin typeface="Verdana"/>
                <a:cs typeface="Verdana"/>
              </a:rPr>
              <a:t>employ crowdfunding </a:t>
            </a:r>
            <a:r>
              <a:rPr lang="en-US" sz="2000" dirty="0">
                <a:latin typeface="Verdana"/>
                <a:cs typeface="Verdana"/>
              </a:rPr>
              <a:t>methods to raise funds for causes of </a:t>
            </a:r>
            <a:r>
              <a:rPr lang="en-US" sz="2000" dirty="0" smtClean="0">
                <a:latin typeface="Verdana"/>
                <a:cs typeface="Verdana"/>
              </a:rPr>
              <a:t>all kinds</a:t>
            </a:r>
            <a:r>
              <a:rPr lang="en-US" sz="2000" dirty="0">
                <a:latin typeface="Verdana"/>
                <a:cs typeface="Verdana"/>
              </a:rPr>
              <a:t>. Contributors receive nothing in return for </a:t>
            </a:r>
            <a:r>
              <a:rPr lang="en-US" sz="2000" dirty="0" smtClean="0">
                <a:latin typeface="Verdana"/>
                <a:cs typeface="Verdana"/>
              </a:rPr>
              <a:t>their gifts </a:t>
            </a:r>
            <a:r>
              <a:rPr lang="en-US" sz="2000" dirty="0">
                <a:latin typeface="Verdana"/>
                <a:cs typeface="Verdana"/>
              </a:rPr>
              <a:t>other than positive emotional and </a:t>
            </a:r>
            <a:r>
              <a:rPr lang="en-US" sz="2000" dirty="0" smtClean="0">
                <a:latin typeface="Verdana"/>
                <a:cs typeface="Verdana"/>
              </a:rPr>
              <a:t>intellectual gratification.</a:t>
            </a:r>
          </a:p>
          <a:p>
            <a:pPr marL="457200" indent="-457200">
              <a:lnSpc>
                <a:spcPct val="110000"/>
              </a:lnSpc>
              <a:buFont typeface="+mj-lt"/>
              <a:buAutoNum type="arabicPeriod"/>
            </a:pPr>
            <a:r>
              <a:rPr lang="en-US" sz="2000" b="1" dirty="0" smtClean="0">
                <a:solidFill>
                  <a:srgbClr val="C00000"/>
                </a:solidFill>
                <a:latin typeface="Verdana"/>
                <a:cs typeface="Verdana"/>
              </a:rPr>
              <a:t>Rewards-based</a:t>
            </a:r>
            <a:r>
              <a:rPr lang="en-US" sz="2000" dirty="0">
                <a:latin typeface="Verdana"/>
                <a:cs typeface="Verdana"/>
              </a:rPr>
              <a:t>. In rewards-based </a:t>
            </a:r>
            <a:r>
              <a:rPr lang="en-US" sz="2000" dirty="0" smtClean="0">
                <a:latin typeface="Verdana"/>
                <a:cs typeface="Verdana"/>
              </a:rPr>
              <a:t>crowdfunding efforts </a:t>
            </a:r>
            <a:r>
              <a:rPr lang="en-US" sz="2000" dirty="0">
                <a:latin typeface="Verdana"/>
                <a:cs typeface="Verdana"/>
              </a:rPr>
              <a:t>contributors receive a perk, a benefit, a </a:t>
            </a:r>
            <a:r>
              <a:rPr lang="en-US" sz="2000" dirty="0" smtClean="0">
                <a:latin typeface="Verdana"/>
                <a:cs typeface="Verdana"/>
              </a:rPr>
              <a:t>T-shirt, a </a:t>
            </a:r>
            <a:r>
              <a:rPr lang="en-US" sz="2000" dirty="0">
                <a:latin typeface="Verdana"/>
                <a:cs typeface="Verdana"/>
              </a:rPr>
              <a:t>ticket, a back-stage pass, some small form of reward</a:t>
            </a:r>
            <a:r>
              <a:rPr lang="en-US" sz="2000" dirty="0" smtClean="0">
                <a:latin typeface="Verdana"/>
                <a:cs typeface="Verdana"/>
              </a:rPr>
              <a:t>. One </a:t>
            </a:r>
            <a:r>
              <a:rPr lang="en-US" sz="2000" dirty="0">
                <a:latin typeface="Verdana"/>
                <a:cs typeface="Verdana"/>
              </a:rPr>
              <a:t>highly successful platform using this structure </a:t>
            </a:r>
            <a:r>
              <a:rPr lang="en-US" sz="2000" dirty="0" smtClean="0">
                <a:latin typeface="Verdana"/>
                <a:cs typeface="Verdana"/>
              </a:rPr>
              <a:t>is Kickstarter</a:t>
            </a:r>
            <a:r>
              <a:rPr lang="en-US" sz="2000" dirty="0">
                <a:latin typeface="Verdana"/>
                <a:cs typeface="Verdana"/>
              </a:rPr>
              <a:t>, a U.S.-based arts and project-based </a:t>
            </a:r>
            <a:r>
              <a:rPr lang="en-US" sz="2000" dirty="0" smtClean="0">
                <a:latin typeface="Verdana"/>
                <a:cs typeface="Verdana"/>
              </a:rPr>
              <a:t>fundraiser</a:t>
            </a:r>
            <a:r>
              <a:rPr lang="en-US" sz="2000" dirty="0">
                <a:latin typeface="Verdana"/>
                <a:cs typeface="Verdana"/>
              </a:rPr>
              <a:t>. As with donation-based funds, there is no </a:t>
            </a:r>
            <a:r>
              <a:rPr lang="en-US" sz="2000" dirty="0" smtClean="0">
                <a:latin typeface="Verdana"/>
                <a:cs typeface="Verdana"/>
              </a:rPr>
              <a:t>guarantee of </a:t>
            </a:r>
            <a:r>
              <a:rPr lang="en-US" sz="2000" dirty="0">
                <a:latin typeface="Verdana"/>
                <a:cs typeface="Verdana"/>
              </a:rPr>
              <a:t>the project’s execution or success, and </a:t>
            </a:r>
            <a:r>
              <a:rPr lang="en-US" sz="2000" dirty="0" smtClean="0">
                <a:latin typeface="Verdana"/>
                <a:cs typeface="Verdana"/>
              </a:rPr>
              <a:t>no return </a:t>
            </a:r>
            <a:r>
              <a:rPr lang="en-US" sz="2000" dirty="0">
                <a:latin typeface="Verdana"/>
                <a:cs typeface="Verdana"/>
              </a:rPr>
              <a:t>on the investment other than a small </a:t>
            </a:r>
            <a:r>
              <a:rPr lang="en-US" sz="2000" dirty="0" smtClean="0">
                <a:latin typeface="Verdana"/>
                <a:cs typeface="Verdana"/>
              </a:rPr>
              <a:t>reward, perk</a:t>
            </a:r>
            <a:r>
              <a:rPr lang="en-US" sz="2000" dirty="0">
                <a:latin typeface="Verdana"/>
                <a:cs typeface="Verdana"/>
              </a:rPr>
              <a:t>, or token </a:t>
            </a:r>
            <a:r>
              <a:rPr lang="en-US" sz="2000" dirty="0" smtClean="0">
                <a:latin typeface="Verdana"/>
                <a:cs typeface="Verdana"/>
              </a:rPr>
              <a:t>benefit.</a:t>
            </a:r>
          </a:p>
          <a:p>
            <a:pPr marL="457200" indent="-457200">
              <a:lnSpc>
                <a:spcPct val="110000"/>
              </a:lnSpc>
              <a:buFont typeface="+mj-lt"/>
              <a:buAutoNum type="arabicPeriod"/>
            </a:pPr>
            <a:r>
              <a:rPr lang="en-US" sz="2000" b="1" dirty="0" smtClean="0">
                <a:solidFill>
                  <a:srgbClr val="C00000"/>
                </a:solidFill>
                <a:latin typeface="Verdana"/>
                <a:cs typeface="Verdana"/>
              </a:rPr>
              <a:t>Debt-based</a:t>
            </a:r>
            <a:r>
              <a:rPr lang="en-US" sz="2000" dirty="0">
                <a:latin typeface="Verdana"/>
                <a:cs typeface="Verdana"/>
              </a:rPr>
              <a:t>. Debt-based or lending-based </a:t>
            </a:r>
            <a:r>
              <a:rPr lang="en-US" sz="2000" dirty="0" smtClean="0">
                <a:latin typeface="Verdana"/>
                <a:cs typeface="Verdana"/>
              </a:rPr>
              <a:t>crowdfunding efforts </a:t>
            </a:r>
            <a:r>
              <a:rPr lang="en-US" sz="2000" dirty="0">
                <a:latin typeface="Verdana"/>
                <a:cs typeface="Verdana"/>
              </a:rPr>
              <a:t>provide capital to individuals and </a:t>
            </a:r>
            <a:r>
              <a:rPr lang="en-US" sz="2000" dirty="0" smtClean="0">
                <a:latin typeface="Verdana"/>
                <a:cs typeface="Verdana"/>
              </a:rPr>
              <a:t>organizations in </a:t>
            </a:r>
            <a:r>
              <a:rPr lang="en-US" sz="2000" dirty="0">
                <a:latin typeface="Verdana"/>
                <a:cs typeface="Verdana"/>
              </a:rPr>
              <a:t>need of growth capital in return for repayment of principal. Micro-finance organizations like </a:t>
            </a:r>
            <a:r>
              <a:rPr lang="en-US" sz="2000" dirty="0" err="1" smtClean="0">
                <a:latin typeface="Verdana"/>
                <a:cs typeface="Verdana"/>
              </a:rPr>
              <a:t>Grameen</a:t>
            </a:r>
            <a:r>
              <a:rPr lang="en-US" sz="2000" dirty="0" smtClean="0">
                <a:latin typeface="Verdana"/>
                <a:cs typeface="Verdana"/>
              </a:rPr>
              <a:t> Bank </a:t>
            </a:r>
            <a:r>
              <a:rPr lang="en-US" sz="2000" dirty="0">
                <a:latin typeface="Verdana"/>
                <a:cs typeface="Verdana"/>
              </a:rPr>
              <a:t>have long used this structure successfully </a:t>
            </a:r>
            <a:r>
              <a:rPr lang="en-US" sz="2000" dirty="0" smtClean="0">
                <a:latin typeface="Verdana"/>
                <a:cs typeface="Verdana"/>
              </a:rPr>
              <a:t>to fund </a:t>
            </a:r>
            <a:r>
              <a:rPr lang="en-US" sz="2000" dirty="0">
                <a:latin typeface="Verdana"/>
                <a:cs typeface="Verdana"/>
              </a:rPr>
              <a:t>entrepreneurial efforts particularly in </a:t>
            </a:r>
            <a:r>
              <a:rPr lang="en-US" sz="2000" dirty="0" smtClean="0">
                <a:latin typeface="Verdana"/>
                <a:cs typeface="Verdana"/>
              </a:rPr>
              <a:t>emerging markets</a:t>
            </a:r>
            <a:r>
              <a:rPr lang="en-US" sz="2000" dirty="0">
                <a:latin typeface="Verdana"/>
                <a:cs typeface="Verdana"/>
              </a:rPr>
              <a:t>. The investor is typically promised </a:t>
            </a:r>
            <a:r>
              <a:rPr lang="en-US" sz="2000" dirty="0" smtClean="0">
                <a:latin typeface="Verdana"/>
                <a:cs typeface="Verdana"/>
              </a:rPr>
              <a:t>repayment of </a:t>
            </a:r>
            <a:r>
              <a:rPr lang="en-US" sz="2000" dirty="0">
                <a:latin typeface="Verdana"/>
                <a:cs typeface="Verdana"/>
              </a:rPr>
              <a:t>principal, but often—as is the case of kiva.org, </a:t>
            </a:r>
            <a:r>
              <a:rPr lang="en-US" sz="2000" dirty="0" smtClean="0">
                <a:latin typeface="Verdana"/>
                <a:cs typeface="Verdana"/>
              </a:rPr>
              <a:t>no payment </a:t>
            </a:r>
            <a:r>
              <a:rPr lang="en-US" sz="2000" dirty="0">
                <a:latin typeface="Verdana"/>
                <a:cs typeface="Verdana"/>
              </a:rPr>
              <a:t>of interest is made by the borrower or paid </a:t>
            </a:r>
            <a:r>
              <a:rPr lang="en-US" sz="2000" dirty="0" smtClean="0">
                <a:latin typeface="Verdana"/>
                <a:cs typeface="Verdana"/>
              </a:rPr>
              <a:t>to the </a:t>
            </a:r>
            <a:r>
              <a:rPr lang="en-US" sz="2000" dirty="0">
                <a:latin typeface="Verdana"/>
                <a:cs typeface="Verdana"/>
              </a:rPr>
              <a:t>“investor.”</a:t>
            </a:r>
          </a:p>
          <a:p>
            <a:pPr marL="457200" indent="-457200">
              <a:lnSpc>
                <a:spcPct val="110000"/>
              </a:lnSpc>
              <a:buFont typeface="+mj-lt"/>
              <a:buAutoNum type="arabicPeriod"/>
            </a:pPr>
            <a:r>
              <a:rPr lang="en-US" sz="2000" b="1" dirty="0" smtClean="0">
                <a:solidFill>
                  <a:srgbClr val="C00000"/>
                </a:solidFill>
                <a:latin typeface="Verdana"/>
                <a:cs typeface="Verdana"/>
              </a:rPr>
              <a:t>Equity-based</a:t>
            </a:r>
            <a:r>
              <a:rPr lang="en-US" sz="2000" dirty="0">
                <a:latin typeface="Verdana"/>
                <a:cs typeface="Verdana"/>
              </a:rPr>
              <a:t>. Investors gain a share of ownership </a:t>
            </a:r>
            <a:r>
              <a:rPr lang="en-US" sz="2000" dirty="0" smtClean="0">
                <a:latin typeface="Verdana"/>
                <a:cs typeface="Verdana"/>
              </a:rPr>
              <a:t>in the </a:t>
            </a:r>
            <a:r>
              <a:rPr lang="en-US" sz="2000" dirty="0">
                <a:latin typeface="Verdana"/>
                <a:cs typeface="Verdana"/>
              </a:rPr>
              <a:t>project or company. These are enterprise </a:t>
            </a:r>
            <a:r>
              <a:rPr lang="en-US" sz="2000" dirty="0" smtClean="0">
                <a:latin typeface="Verdana"/>
                <a:cs typeface="Verdana"/>
              </a:rPr>
              <a:t>funding efforts </a:t>
            </a:r>
            <a:r>
              <a:rPr lang="en-US" sz="2000" dirty="0">
                <a:latin typeface="Verdana"/>
                <a:cs typeface="Verdana"/>
              </a:rPr>
              <a:t>to support for-profit business development, </a:t>
            </a:r>
            <a:r>
              <a:rPr lang="en-US" sz="2000" dirty="0" smtClean="0">
                <a:latin typeface="Verdana"/>
                <a:cs typeface="Verdana"/>
              </a:rPr>
              <a:t>the investor </a:t>
            </a:r>
            <a:r>
              <a:rPr lang="en-US" sz="2000" dirty="0">
                <a:latin typeface="Verdana"/>
                <a:cs typeface="Verdana"/>
              </a:rPr>
              <a:t>receiving voting rights and the possibility (</a:t>
            </a:r>
            <a:r>
              <a:rPr lang="en-US" sz="2000" dirty="0" smtClean="0">
                <a:latin typeface="Verdana"/>
                <a:cs typeface="Verdana"/>
              </a:rPr>
              <a:t>but not </a:t>
            </a:r>
            <a:r>
              <a:rPr lang="en-US" sz="2000" dirty="0">
                <a:latin typeface="Verdana"/>
                <a:cs typeface="Verdana"/>
              </a:rPr>
              <a:t>the promise) of a return on their capital. This </a:t>
            </a:r>
            <a:r>
              <a:rPr lang="en-US" sz="2000" dirty="0" smtClean="0">
                <a:latin typeface="Verdana"/>
                <a:cs typeface="Verdana"/>
              </a:rPr>
              <a:t>is an </a:t>
            </a:r>
            <a:r>
              <a:rPr lang="en-US" sz="2000" dirty="0">
                <a:latin typeface="Verdana"/>
                <a:cs typeface="Verdana"/>
              </a:rPr>
              <a:t>investment, not a gift, and although the </a:t>
            </a:r>
            <a:r>
              <a:rPr lang="en-US" sz="2000" dirty="0" smtClean="0">
                <a:latin typeface="Verdana"/>
                <a:cs typeface="Verdana"/>
              </a:rPr>
              <a:t>investors may </a:t>
            </a:r>
            <a:r>
              <a:rPr lang="en-US" sz="2000" dirty="0">
                <a:latin typeface="Verdana"/>
                <a:cs typeface="Verdana"/>
              </a:rPr>
              <a:t>be drawn from interested or like-minded groups</a:t>
            </a:r>
            <a:r>
              <a:rPr lang="en-US" sz="2000" dirty="0" smtClean="0">
                <a:latin typeface="Verdana"/>
                <a:cs typeface="Verdana"/>
              </a:rPr>
              <a:t>, returns </a:t>
            </a:r>
            <a:r>
              <a:rPr lang="en-US" sz="2000" dirty="0">
                <a:latin typeface="Verdana"/>
                <a:cs typeface="Verdana"/>
              </a:rPr>
              <a:t>on investment are expected and therefore </a:t>
            </a:r>
            <a:r>
              <a:rPr lang="en-US" sz="2000" dirty="0" smtClean="0">
                <a:latin typeface="Verdana"/>
                <a:cs typeface="Verdana"/>
              </a:rPr>
              <a:t>the business </a:t>
            </a:r>
            <a:r>
              <a:rPr lang="en-US" sz="2000" dirty="0">
                <a:latin typeface="Verdana"/>
                <a:cs typeface="Verdana"/>
              </a:rPr>
              <a:t>plan and prospects are evaluated critically.</a:t>
            </a:r>
          </a:p>
        </p:txBody>
      </p:sp>
    </p:spTree>
    <p:extLst>
      <p:ext uri="{BB962C8B-B14F-4D97-AF65-F5344CB8AC3E}">
        <p14:creationId xmlns:p14="http://schemas.microsoft.com/office/powerpoint/2010/main" val="3724655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Mini-Case: </a:t>
            </a:r>
            <a:r>
              <a:rPr lang="en-US" altLang="en-US" dirty="0" err="1">
                <a:cs typeface="Arial" panose="020B0604020202020204" pitchFamily="34" charset="0"/>
              </a:rPr>
              <a:t>Crowdfunding</a:t>
            </a:r>
            <a:r>
              <a:rPr lang="en-US" altLang="en-US" dirty="0">
                <a:cs typeface="Arial" panose="020B0604020202020204" pitchFamily="34" charset="0"/>
              </a:rPr>
              <a:t> </a:t>
            </a:r>
            <a:r>
              <a:rPr lang="en-US" altLang="en-US" dirty="0" smtClean="0">
                <a:cs typeface="Arial" panose="020B0604020202020204" pitchFamily="34" charset="0"/>
              </a:rPr>
              <a:t>Kenya</a:t>
            </a:r>
            <a:endParaRPr lang="en-US" dirty="0"/>
          </a:p>
        </p:txBody>
      </p:sp>
      <p:sp>
        <p:nvSpPr>
          <p:cNvPr id="3" name="Content Placeholder 2"/>
          <p:cNvSpPr>
            <a:spLocks noGrp="1"/>
          </p:cNvSpPr>
          <p:nvPr>
            <p:ph idx="1"/>
          </p:nvPr>
        </p:nvSpPr>
        <p:spPr/>
        <p:txBody>
          <a:bodyPr>
            <a:normAutofit fontScale="70000" lnSpcReduction="20000"/>
          </a:bodyPr>
          <a:lstStyle/>
          <a:p>
            <a:pPr marL="0" indent="0">
              <a:lnSpc>
                <a:spcPct val="110000"/>
              </a:lnSpc>
              <a:buNone/>
            </a:pPr>
            <a:r>
              <a:rPr lang="en-US" sz="2000" dirty="0">
                <a:latin typeface="Verdana"/>
                <a:cs typeface="Verdana"/>
              </a:rPr>
              <a:t>There are at least three critical components to a </a:t>
            </a:r>
            <a:r>
              <a:rPr lang="en-US" sz="2000" dirty="0" smtClean="0">
                <a:latin typeface="Verdana"/>
                <a:cs typeface="Verdana"/>
              </a:rPr>
              <a:t>successful equity-based </a:t>
            </a:r>
            <a:r>
              <a:rPr lang="en-US" sz="2000" dirty="0">
                <a:latin typeface="Verdana"/>
                <a:cs typeface="Verdana"/>
              </a:rPr>
              <a:t>crowdfunding initiative: (1) a </a:t>
            </a:r>
            <a:r>
              <a:rPr lang="en-US" sz="2000" dirty="0" smtClean="0">
                <a:latin typeface="Verdana"/>
                <a:cs typeface="Verdana"/>
              </a:rPr>
              <a:t>well-defined and </a:t>
            </a:r>
            <a:r>
              <a:rPr lang="en-US" sz="2000" dirty="0">
                <a:latin typeface="Verdana"/>
                <a:cs typeface="Verdana"/>
              </a:rPr>
              <a:t>capable </a:t>
            </a:r>
            <a:r>
              <a:rPr lang="en-US" sz="2000" b="1" i="1" dirty="0">
                <a:solidFill>
                  <a:srgbClr val="C00000"/>
                </a:solidFill>
                <a:latin typeface="Verdana"/>
                <a:cs typeface="Verdana"/>
              </a:rPr>
              <a:t>crowdsourcing ecosystem</a:t>
            </a:r>
            <a:r>
              <a:rPr lang="en-US" sz="2000" dirty="0">
                <a:latin typeface="Verdana"/>
                <a:cs typeface="Verdana"/>
              </a:rPr>
              <a:t>; (2) a defined </a:t>
            </a:r>
            <a:r>
              <a:rPr lang="en-US" sz="2000" dirty="0" smtClean="0">
                <a:latin typeface="Verdana"/>
                <a:cs typeface="Verdana"/>
              </a:rPr>
              <a:t>solid </a:t>
            </a:r>
            <a:r>
              <a:rPr lang="en-US" sz="2000" b="1" i="1" dirty="0" smtClean="0">
                <a:solidFill>
                  <a:srgbClr val="C00000"/>
                </a:solidFill>
                <a:latin typeface="Verdana"/>
                <a:cs typeface="Verdana"/>
              </a:rPr>
              <a:t>business </a:t>
            </a:r>
            <a:r>
              <a:rPr lang="en-US" sz="2000" b="1" i="1" dirty="0">
                <a:solidFill>
                  <a:srgbClr val="C00000"/>
                </a:solidFill>
                <a:latin typeface="Verdana"/>
                <a:cs typeface="Verdana"/>
              </a:rPr>
              <a:t>plan and competitive analysis</a:t>
            </a:r>
            <a:r>
              <a:rPr lang="en-US" sz="2000" dirty="0">
                <a:latin typeface="Verdana"/>
                <a:cs typeface="Verdana"/>
              </a:rPr>
              <a:t>; and (3) a motivated</a:t>
            </a:r>
            <a:r>
              <a:rPr lang="en-US" sz="2000" dirty="0" smtClean="0">
                <a:latin typeface="Verdana"/>
                <a:cs typeface="Verdana"/>
              </a:rPr>
              <a:t>, capable</a:t>
            </a:r>
            <a:r>
              <a:rPr lang="en-US" sz="2000" dirty="0">
                <a:latin typeface="Verdana"/>
                <a:cs typeface="Verdana"/>
              </a:rPr>
              <a:t>, and committed </a:t>
            </a:r>
            <a:r>
              <a:rPr lang="en-US" sz="2000" b="1" i="1" dirty="0">
                <a:solidFill>
                  <a:srgbClr val="C00000"/>
                </a:solidFill>
                <a:latin typeface="Verdana"/>
                <a:cs typeface="Verdana"/>
              </a:rPr>
              <a:t>entrepreneur</a:t>
            </a:r>
            <a:r>
              <a:rPr lang="en-US" sz="2000" dirty="0">
                <a:latin typeface="Verdana"/>
                <a:cs typeface="Verdana"/>
              </a:rPr>
              <a:t>.</a:t>
            </a:r>
          </a:p>
          <a:p>
            <a:pPr marL="457200" indent="-457200">
              <a:lnSpc>
                <a:spcPct val="110000"/>
              </a:lnSpc>
              <a:buFont typeface="+mj-lt"/>
              <a:buAutoNum type="arabicPeriod"/>
            </a:pPr>
            <a:r>
              <a:rPr lang="en-US" sz="2000" dirty="0">
                <a:latin typeface="Verdana"/>
                <a:cs typeface="Verdana"/>
              </a:rPr>
              <a:t>Crowdfunding’s true singular strength is the ability </a:t>
            </a:r>
            <a:r>
              <a:rPr lang="en-US" sz="2000" dirty="0" smtClean="0">
                <a:latin typeface="Verdana"/>
                <a:cs typeface="Verdana"/>
              </a:rPr>
              <a:t>of a </a:t>
            </a:r>
            <a:r>
              <a:rPr lang="en-US" sz="2000" dirty="0">
                <a:latin typeface="Verdana"/>
                <a:cs typeface="Verdana"/>
              </a:rPr>
              <a:t>potential investment to reach an extended </a:t>
            </a:r>
            <a:r>
              <a:rPr lang="en-US" sz="2000" b="1" i="1" dirty="0" smtClean="0">
                <a:solidFill>
                  <a:srgbClr val="C00000"/>
                </a:solidFill>
                <a:latin typeface="Verdana"/>
                <a:cs typeface="Verdana"/>
              </a:rPr>
              <a:t>crowdfunding ecosystem </a:t>
            </a:r>
            <a:r>
              <a:rPr lang="en-US" sz="2000" dirty="0" smtClean="0">
                <a:latin typeface="Verdana"/>
                <a:cs typeface="Verdana"/>
              </a:rPr>
              <a:t>— a </a:t>
            </a:r>
            <a:r>
              <a:rPr lang="en-US" sz="2000" dirty="0">
                <a:latin typeface="Verdana"/>
                <a:cs typeface="Verdana"/>
              </a:rPr>
              <a:t>linked crowd accessible via the Internet </a:t>
            </a:r>
            <a:r>
              <a:rPr lang="en-US" sz="2000" dirty="0" smtClean="0">
                <a:latin typeface="Verdana"/>
                <a:cs typeface="Verdana"/>
              </a:rPr>
              <a:t>and therefore </a:t>
            </a:r>
            <a:r>
              <a:rPr lang="en-US" sz="2000" dirty="0">
                <a:latin typeface="Verdana"/>
                <a:cs typeface="Verdana"/>
              </a:rPr>
              <a:t>not limited by geography, currency, or nationality.</a:t>
            </a:r>
          </a:p>
          <a:p>
            <a:pPr lvl="1">
              <a:lnSpc>
                <a:spcPct val="110000"/>
              </a:lnSpc>
            </a:pPr>
            <a:r>
              <a:rPr lang="en-US" sz="1600" dirty="0">
                <a:latin typeface="Verdana"/>
                <a:cs typeface="Verdana"/>
              </a:rPr>
              <a:t>It is based on the digital reach of the Internet via social </a:t>
            </a:r>
            <a:r>
              <a:rPr lang="en-US" sz="1600" dirty="0" smtClean="0">
                <a:latin typeface="Verdana"/>
                <a:cs typeface="Verdana"/>
              </a:rPr>
              <a:t>networks and </a:t>
            </a:r>
            <a:r>
              <a:rPr lang="en-US" sz="1600" dirty="0">
                <a:latin typeface="Verdana"/>
                <a:cs typeface="Verdana"/>
              </a:rPr>
              <a:t>viral marketing, rather than on the </a:t>
            </a:r>
            <a:r>
              <a:rPr lang="en-US" sz="1600" dirty="0" smtClean="0">
                <a:latin typeface="Verdana"/>
                <a:cs typeface="Verdana"/>
              </a:rPr>
              <a:t>traditional institutional </a:t>
            </a:r>
            <a:r>
              <a:rPr lang="en-US" sz="1600" dirty="0">
                <a:latin typeface="Verdana"/>
                <a:cs typeface="Verdana"/>
              </a:rPr>
              <a:t>structure of the financial and investment </a:t>
            </a:r>
            <a:r>
              <a:rPr lang="en-US" sz="1600" dirty="0" smtClean="0">
                <a:latin typeface="Verdana"/>
                <a:cs typeface="Verdana"/>
              </a:rPr>
              <a:t>sectors in </a:t>
            </a:r>
            <a:r>
              <a:rPr lang="en-US" sz="1600" dirty="0">
                <a:latin typeface="Verdana"/>
                <a:cs typeface="Verdana"/>
              </a:rPr>
              <a:t>countries. </a:t>
            </a:r>
            <a:endParaRPr lang="en-US" sz="1600" dirty="0" smtClean="0">
              <a:latin typeface="Verdana"/>
              <a:cs typeface="Verdana"/>
            </a:endParaRPr>
          </a:p>
          <a:p>
            <a:pPr lvl="1">
              <a:lnSpc>
                <a:spcPct val="110000"/>
              </a:lnSpc>
            </a:pPr>
            <a:r>
              <a:rPr lang="en-US" sz="1600" dirty="0" smtClean="0">
                <a:latin typeface="Verdana"/>
                <a:cs typeface="Verdana"/>
              </a:rPr>
              <a:t>Given </a:t>
            </a:r>
            <a:r>
              <a:rPr lang="en-US" sz="1600" dirty="0">
                <a:latin typeface="Verdana"/>
                <a:cs typeface="Verdana"/>
              </a:rPr>
              <a:t>that the object of </a:t>
            </a:r>
            <a:r>
              <a:rPr lang="en-US" sz="1600" dirty="0" smtClean="0">
                <a:latin typeface="Verdana"/>
                <a:cs typeface="Verdana"/>
              </a:rPr>
              <a:t>the investment </a:t>
            </a:r>
            <a:r>
              <a:rPr lang="en-US" sz="1600" dirty="0">
                <a:latin typeface="Verdana"/>
                <a:cs typeface="Verdana"/>
              </a:rPr>
              <a:t>is a for-profit business that is resident in a </a:t>
            </a:r>
            <a:r>
              <a:rPr lang="en-US" sz="1600" dirty="0" smtClean="0">
                <a:latin typeface="Verdana"/>
                <a:cs typeface="Verdana"/>
              </a:rPr>
              <a:t>difficult to </a:t>
            </a:r>
            <a:r>
              <a:rPr lang="en-US" sz="1600" dirty="0">
                <a:latin typeface="Verdana"/>
                <a:cs typeface="Verdana"/>
              </a:rPr>
              <a:t>fund or finance marketplace, a successful </a:t>
            </a:r>
            <a:r>
              <a:rPr lang="en-US" sz="1600" dirty="0" smtClean="0">
                <a:latin typeface="Verdana"/>
                <a:cs typeface="Verdana"/>
              </a:rPr>
              <a:t>ecosystem will </a:t>
            </a:r>
            <a:r>
              <a:rPr lang="en-US" sz="1600" dirty="0">
                <a:latin typeface="Verdana"/>
                <a:cs typeface="Verdana"/>
              </a:rPr>
              <a:t>still be defined by some commonality of experience</a:t>
            </a:r>
            <a:r>
              <a:rPr lang="en-US" sz="1600" dirty="0" smtClean="0">
                <a:latin typeface="Verdana"/>
                <a:cs typeface="Verdana"/>
              </a:rPr>
              <a:t>, culture</a:t>
            </a:r>
            <a:r>
              <a:rPr lang="en-US" sz="1600" dirty="0">
                <a:latin typeface="Verdana"/>
                <a:cs typeface="Verdana"/>
              </a:rPr>
              <a:t>, ethnicity, or diaspora</a:t>
            </a:r>
            <a:r>
              <a:rPr lang="en-US" sz="1600" dirty="0" smtClean="0">
                <a:latin typeface="Verdana"/>
                <a:cs typeface="Verdana"/>
              </a:rPr>
              <a:t>. </a:t>
            </a:r>
          </a:p>
          <a:p>
            <a:pPr lvl="1">
              <a:lnSpc>
                <a:spcPct val="110000"/>
              </a:lnSpc>
            </a:pPr>
            <a:r>
              <a:rPr lang="en-US" sz="1600" dirty="0" smtClean="0">
                <a:latin typeface="Verdana"/>
                <a:cs typeface="Verdana"/>
              </a:rPr>
              <a:t>As </a:t>
            </a:r>
            <a:r>
              <a:rPr lang="en-US" sz="1600" dirty="0">
                <a:latin typeface="Verdana"/>
                <a:cs typeface="Verdana"/>
              </a:rPr>
              <a:t>many in the </a:t>
            </a:r>
            <a:r>
              <a:rPr lang="en-US" sz="1600" dirty="0" smtClean="0">
                <a:latin typeface="Verdana"/>
                <a:cs typeface="Verdana"/>
              </a:rPr>
              <a:t>crowdfunding sector </a:t>
            </a:r>
            <a:r>
              <a:rPr lang="en-US" sz="1600" dirty="0">
                <a:latin typeface="Verdana"/>
                <a:cs typeface="Verdana"/>
              </a:rPr>
              <a:t>will note, when you are raising funds for a </a:t>
            </a:r>
            <a:r>
              <a:rPr lang="en-US" sz="1600" dirty="0" smtClean="0">
                <a:latin typeface="Verdana"/>
                <a:cs typeface="Verdana"/>
              </a:rPr>
              <a:t>for profit investment </a:t>
            </a:r>
            <a:r>
              <a:rPr lang="en-US" sz="1600" dirty="0">
                <a:latin typeface="Verdana"/>
                <a:cs typeface="Verdana"/>
              </a:rPr>
              <a:t>anywhere in the world, relationships </a:t>
            </a:r>
            <a:r>
              <a:rPr lang="en-US" sz="1600" dirty="0" smtClean="0">
                <a:latin typeface="Verdana"/>
                <a:cs typeface="Verdana"/>
              </a:rPr>
              <a:t>and linkages </a:t>
            </a:r>
            <a:r>
              <a:rPr lang="en-US" sz="1600" dirty="0">
                <a:latin typeface="Verdana"/>
                <a:cs typeface="Verdana"/>
              </a:rPr>
              <a:t>play a critical role in moving from a token “gift </a:t>
            </a:r>
            <a:r>
              <a:rPr lang="en-US" sz="1600" dirty="0" smtClean="0">
                <a:latin typeface="Verdana"/>
                <a:cs typeface="Verdana"/>
              </a:rPr>
              <a:t>for a </a:t>
            </a:r>
            <a:r>
              <a:rPr lang="en-US" sz="1600" dirty="0">
                <a:latin typeface="Verdana"/>
                <a:cs typeface="Verdana"/>
              </a:rPr>
              <a:t>good cause” to an investment in a business</a:t>
            </a:r>
            <a:r>
              <a:rPr lang="en-US" sz="1600" dirty="0" smtClean="0">
                <a:latin typeface="Verdana"/>
                <a:cs typeface="Verdana"/>
              </a:rPr>
              <a:t>.</a:t>
            </a:r>
          </a:p>
          <a:p>
            <a:pPr marL="457200" indent="-457200">
              <a:lnSpc>
                <a:spcPct val="110000"/>
              </a:lnSpc>
              <a:buFont typeface="+mj-lt"/>
              <a:buAutoNum type="arabicPeriod"/>
            </a:pPr>
            <a:r>
              <a:rPr lang="en-US" sz="2000" dirty="0">
                <a:latin typeface="Verdana"/>
                <a:cs typeface="Verdana"/>
              </a:rPr>
              <a:t>Secondly, a </a:t>
            </a:r>
            <a:r>
              <a:rPr lang="en-US" sz="2000" b="1" i="1" dirty="0">
                <a:solidFill>
                  <a:srgbClr val="C00000"/>
                </a:solidFill>
                <a:latin typeface="Verdana"/>
                <a:cs typeface="Verdana"/>
              </a:rPr>
              <a:t>business plan </a:t>
            </a:r>
            <a:r>
              <a:rPr lang="en-US" sz="2000" dirty="0">
                <a:latin typeface="Verdana"/>
                <a:cs typeface="Verdana"/>
              </a:rPr>
              <a:t>must be defined. </a:t>
            </a:r>
            <a:r>
              <a:rPr lang="en-US" sz="2000" dirty="0" smtClean="0">
                <a:latin typeface="Verdana"/>
                <a:cs typeface="Verdana"/>
              </a:rPr>
              <a:t>Crowdfunding is </a:t>
            </a:r>
            <a:r>
              <a:rPr lang="en-US" sz="2000" dirty="0">
                <a:latin typeface="Verdana"/>
                <a:cs typeface="Verdana"/>
              </a:rPr>
              <a:t>not based on the madness of crowds, but rather </a:t>
            </a:r>
            <a:r>
              <a:rPr lang="en-US" sz="2000" dirty="0" smtClean="0">
                <a:latin typeface="Verdana"/>
                <a:cs typeface="Verdana"/>
              </a:rPr>
              <a:t>their strength </a:t>
            </a:r>
            <a:r>
              <a:rPr lang="en-US" sz="2000" dirty="0">
                <a:latin typeface="Verdana"/>
                <a:cs typeface="Verdana"/>
              </a:rPr>
              <a:t>in numbers, knowledge, and will. </a:t>
            </a:r>
            <a:endParaRPr lang="en-US" sz="2000" dirty="0" smtClean="0">
              <a:latin typeface="Verdana"/>
              <a:cs typeface="Verdana"/>
            </a:endParaRPr>
          </a:p>
          <a:p>
            <a:pPr lvl="1">
              <a:lnSpc>
                <a:spcPct val="110000"/>
              </a:lnSpc>
            </a:pPr>
            <a:r>
              <a:rPr lang="en-US" sz="1600" dirty="0" smtClean="0">
                <a:latin typeface="Verdana"/>
                <a:cs typeface="Verdana"/>
              </a:rPr>
              <a:t>If </a:t>
            </a:r>
            <a:r>
              <a:rPr lang="en-US" sz="1600" dirty="0">
                <a:latin typeface="Verdana"/>
                <a:cs typeface="Verdana"/>
              </a:rPr>
              <a:t>enough </a:t>
            </a:r>
            <a:r>
              <a:rPr lang="en-US" sz="1600" dirty="0" smtClean="0">
                <a:latin typeface="Verdana"/>
                <a:cs typeface="Verdana"/>
              </a:rPr>
              <a:t>small individual </a:t>
            </a:r>
            <a:r>
              <a:rPr lang="en-US" sz="1600" dirty="0">
                <a:latin typeface="Verdana"/>
                <a:cs typeface="Verdana"/>
              </a:rPr>
              <a:t>investors collectively support a startup enterprise</a:t>
            </a:r>
            <a:r>
              <a:rPr lang="en-US" sz="1600" dirty="0" smtClean="0">
                <a:latin typeface="Verdana"/>
                <a:cs typeface="Verdana"/>
              </a:rPr>
              <a:t>, anywhere </a:t>
            </a:r>
            <a:r>
              <a:rPr lang="en-US" sz="1600" dirty="0">
                <a:latin typeface="Verdana"/>
                <a:cs typeface="Verdana"/>
              </a:rPr>
              <a:t>in the world, they can fund the </a:t>
            </a:r>
            <a:r>
              <a:rPr lang="en-US" sz="1600" dirty="0" smtClean="0">
                <a:latin typeface="Verdana"/>
                <a:cs typeface="Verdana"/>
              </a:rPr>
              <a:t>development and </a:t>
            </a:r>
            <a:r>
              <a:rPr lang="en-US" sz="1600" dirty="0">
                <a:latin typeface="Verdana"/>
                <a:cs typeface="Verdana"/>
              </a:rPr>
              <a:t>growth of the business. </a:t>
            </a:r>
            <a:endParaRPr lang="en-US" sz="1600" dirty="0" smtClean="0">
              <a:latin typeface="Verdana"/>
              <a:cs typeface="Verdana"/>
            </a:endParaRPr>
          </a:p>
          <a:p>
            <a:pPr lvl="1">
              <a:lnSpc>
                <a:spcPct val="110000"/>
              </a:lnSpc>
            </a:pPr>
            <a:r>
              <a:rPr lang="en-US" sz="1600" dirty="0" smtClean="0">
                <a:latin typeface="Verdana"/>
                <a:cs typeface="Verdana"/>
              </a:rPr>
              <a:t>But </a:t>
            </a:r>
            <a:r>
              <a:rPr lang="en-US" sz="1600" dirty="0">
                <a:latin typeface="Verdana"/>
                <a:cs typeface="Verdana"/>
              </a:rPr>
              <a:t>to even reach </a:t>
            </a:r>
            <a:r>
              <a:rPr lang="en-US" sz="1600" dirty="0" smtClean="0">
                <a:latin typeface="Verdana"/>
                <a:cs typeface="Verdana"/>
              </a:rPr>
              <a:t>the proposal </a:t>
            </a:r>
            <a:r>
              <a:rPr lang="en-US" sz="1600" dirty="0">
                <a:latin typeface="Verdana"/>
                <a:cs typeface="Verdana"/>
              </a:rPr>
              <a:t>stage at which point a crowdfunding </a:t>
            </a:r>
            <a:r>
              <a:rPr lang="en-US" sz="1600" dirty="0" smtClean="0">
                <a:latin typeface="Verdana"/>
                <a:cs typeface="Verdana"/>
              </a:rPr>
              <a:t>platform will </a:t>
            </a:r>
            <a:r>
              <a:rPr lang="en-US" sz="1600" dirty="0">
                <a:latin typeface="Verdana"/>
                <a:cs typeface="Verdana"/>
              </a:rPr>
              <a:t>entertain discussions, the entrepreneur will need </a:t>
            </a:r>
            <a:r>
              <a:rPr lang="en-US" sz="1600" dirty="0" smtClean="0">
                <a:latin typeface="Verdana"/>
                <a:cs typeface="Verdana"/>
              </a:rPr>
              <a:t>to have </a:t>
            </a:r>
            <a:r>
              <a:rPr lang="en-US" sz="1600" dirty="0">
                <a:latin typeface="Verdana"/>
                <a:cs typeface="Verdana"/>
              </a:rPr>
              <a:t>refined a business plan. </a:t>
            </a:r>
            <a:endParaRPr lang="en-US" sz="1600" dirty="0" smtClean="0">
              <a:latin typeface="Verdana"/>
              <a:cs typeface="Verdana"/>
            </a:endParaRPr>
          </a:p>
          <a:p>
            <a:pPr lvl="1">
              <a:lnSpc>
                <a:spcPct val="110000"/>
              </a:lnSpc>
            </a:pPr>
            <a:r>
              <a:rPr lang="en-US" sz="1600" dirty="0" smtClean="0">
                <a:latin typeface="Verdana"/>
                <a:cs typeface="Verdana"/>
              </a:rPr>
              <a:t>This </a:t>
            </a:r>
            <a:r>
              <a:rPr lang="en-US" sz="1600" dirty="0">
                <a:latin typeface="Verdana"/>
                <a:cs typeface="Verdana"/>
              </a:rPr>
              <a:t>must include </a:t>
            </a:r>
            <a:r>
              <a:rPr lang="en-US" sz="1600" dirty="0" smtClean="0">
                <a:latin typeface="Verdana"/>
                <a:cs typeface="Verdana"/>
              </a:rPr>
              <a:t>prospective profitability</a:t>
            </a:r>
            <a:r>
              <a:rPr lang="en-US" sz="1600" dirty="0">
                <a:latin typeface="Verdana"/>
                <a:cs typeface="Verdana"/>
              </a:rPr>
              <a:t>, financial forecasts, and </a:t>
            </a:r>
            <a:r>
              <a:rPr lang="en-US" sz="1600" dirty="0" smtClean="0">
                <a:latin typeface="Verdana"/>
                <a:cs typeface="Verdana"/>
              </a:rPr>
              <a:t>competitive analysis</a:t>
            </a:r>
            <a:r>
              <a:rPr lang="en-US" sz="1600" dirty="0">
                <a:latin typeface="Verdana"/>
                <a:cs typeface="Verdana"/>
              </a:rPr>
              <a:t>. Any business anywhere, needs a plan to </a:t>
            </a:r>
            <a:r>
              <a:rPr lang="en-US" sz="1600" dirty="0" smtClean="0">
                <a:latin typeface="Verdana"/>
                <a:cs typeface="Verdana"/>
              </a:rPr>
              <a:t>generate sales</a:t>
            </a:r>
            <a:r>
              <a:rPr lang="en-US" sz="1600" dirty="0">
                <a:latin typeface="Verdana"/>
                <a:cs typeface="Verdana"/>
              </a:rPr>
              <a:t>, control costs, and compete if it is to </a:t>
            </a:r>
            <a:r>
              <a:rPr lang="en-US" sz="1600" dirty="0" smtClean="0">
                <a:latin typeface="Verdana"/>
                <a:cs typeface="Verdana"/>
              </a:rPr>
              <a:t>eventually make </a:t>
            </a:r>
            <a:r>
              <a:rPr lang="en-US" sz="1600" dirty="0">
                <a:latin typeface="Verdana"/>
                <a:cs typeface="Verdana"/>
              </a:rPr>
              <a:t>a profit.</a:t>
            </a:r>
          </a:p>
        </p:txBody>
      </p:sp>
    </p:spTree>
    <p:extLst>
      <p:ext uri="{BB962C8B-B14F-4D97-AF65-F5344CB8AC3E}">
        <p14:creationId xmlns:p14="http://schemas.microsoft.com/office/powerpoint/2010/main" val="987020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Verdana"/>
                <a:cs typeface="Verdana"/>
              </a:rPr>
              <a:t>Mini-Case: </a:t>
            </a:r>
            <a:r>
              <a:rPr lang="en-US" altLang="en-US" dirty="0" err="1">
                <a:latin typeface="Verdana"/>
                <a:cs typeface="Verdana"/>
              </a:rPr>
              <a:t>Crowdfunding</a:t>
            </a:r>
            <a:r>
              <a:rPr lang="en-US" altLang="en-US" dirty="0">
                <a:latin typeface="Verdana"/>
                <a:cs typeface="Verdana"/>
              </a:rPr>
              <a:t> </a:t>
            </a:r>
            <a:r>
              <a:rPr lang="en-US" altLang="en-US" dirty="0" smtClean="0">
                <a:latin typeface="Verdana"/>
                <a:cs typeface="Verdana"/>
              </a:rPr>
              <a:t>Kenya</a:t>
            </a:r>
            <a:endParaRPr lang="en-US" dirty="0">
              <a:latin typeface="Verdana"/>
              <a:cs typeface="Verdana"/>
            </a:endParaRPr>
          </a:p>
        </p:txBody>
      </p:sp>
      <p:sp>
        <p:nvSpPr>
          <p:cNvPr id="3" name="Content Placeholder 2"/>
          <p:cNvSpPr>
            <a:spLocks noGrp="1"/>
          </p:cNvSpPr>
          <p:nvPr>
            <p:ph idx="1"/>
          </p:nvPr>
        </p:nvSpPr>
        <p:spPr/>
        <p:txBody>
          <a:bodyPr>
            <a:normAutofit fontScale="77500" lnSpcReduction="20000"/>
          </a:bodyPr>
          <a:lstStyle/>
          <a:p>
            <a:pPr marL="0" indent="0">
              <a:lnSpc>
                <a:spcPct val="110000"/>
              </a:lnSpc>
              <a:buNone/>
            </a:pPr>
            <a:r>
              <a:rPr lang="en-US" sz="2000" dirty="0">
                <a:latin typeface="Verdana"/>
                <a:cs typeface="Verdana"/>
              </a:rPr>
              <a:t>Finally, as it has been since the beginning of time, </a:t>
            </a:r>
            <a:r>
              <a:rPr lang="en-US" sz="2000" dirty="0" smtClean="0">
                <a:latin typeface="Verdana"/>
                <a:cs typeface="Verdana"/>
              </a:rPr>
              <a:t>success will </a:t>
            </a:r>
            <a:r>
              <a:rPr lang="en-US" sz="2000" dirty="0">
                <a:latin typeface="Verdana"/>
                <a:cs typeface="Verdana"/>
              </a:rPr>
              <a:t>only come from a truly capable and </a:t>
            </a:r>
            <a:r>
              <a:rPr lang="en-US" sz="2000" dirty="0" smtClean="0">
                <a:latin typeface="Verdana"/>
                <a:cs typeface="Verdana"/>
              </a:rPr>
              <a:t>committed founder—the </a:t>
            </a:r>
            <a:r>
              <a:rPr lang="en-US" sz="2000" b="1" i="1" dirty="0">
                <a:solidFill>
                  <a:srgbClr val="C00000"/>
                </a:solidFill>
                <a:latin typeface="Verdana"/>
                <a:cs typeface="Verdana"/>
              </a:rPr>
              <a:t>entrepreneur</a:t>
            </a:r>
            <a:r>
              <a:rPr lang="en-US" sz="2000" dirty="0">
                <a:latin typeface="Verdana"/>
                <a:cs typeface="Verdana"/>
              </a:rPr>
              <a:t>. </a:t>
            </a:r>
            <a:endParaRPr lang="en-US" sz="2000" dirty="0" smtClean="0">
              <a:latin typeface="Verdana"/>
              <a:cs typeface="Verdana"/>
            </a:endParaRPr>
          </a:p>
          <a:p>
            <a:pPr lvl="1">
              <a:lnSpc>
                <a:spcPct val="110000"/>
              </a:lnSpc>
            </a:pPr>
            <a:r>
              <a:rPr lang="en-US" sz="1600" dirty="0" smtClean="0">
                <a:latin typeface="Verdana"/>
                <a:cs typeface="Verdana"/>
              </a:rPr>
              <a:t>Even </a:t>
            </a:r>
            <a:r>
              <a:rPr lang="en-US" sz="1600" dirty="0">
                <a:latin typeface="Verdana"/>
                <a:cs typeface="Verdana"/>
              </a:rPr>
              <a:t>a business which is </a:t>
            </a:r>
            <a:r>
              <a:rPr lang="en-US" sz="1600" dirty="0" err="1">
                <a:latin typeface="Verdana"/>
                <a:cs typeface="Verdana"/>
              </a:rPr>
              <a:t>wellfunded</a:t>
            </a:r>
            <a:r>
              <a:rPr lang="en-US" sz="1600" dirty="0" smtClean="0">
                <a:latin typeface="Verdana"/>
                <a:cs typeface="Verdana"/>
              </a:rPr>
              <a:t>, well-defined</a:t>
            </a:r>
            <a:r>
              <a:rPr lang="en-US" sz="1600" dirty="0">
                <a:latin typeface="Verdana"/>
                <a:cs typeface="Verdana"/>
              </a:rPr>
              <a:t>, and exceptionally innovative will </a:t>
            </a:r>
            <a:r>
              <a:rPr lang="en-US" sz="1600" dirty="0" smtClean="0">
                <a:latin typeface="Verdana"/>
                <a:cs typeface="Verdana"/>
              </a:rPr>
              <a:t>fail without </a:t>
            </a:r>
            <a:r>
              <a:rPr lang="en-US" sz="1600" dirty="0">
                <a:latin typeface="Verdana"/>
                <a:cs typeface="Verdana"/>
              </a:rPr>
              <a:t>an entrepreneur who is willing to roll up his sleeves</a:t>
            </a:r>
            <a:r>
              <a:rPr lang="en-US" sz="1600" dirty="0" smtClean="0">
                <a:latin typeface="Verdana"/>
                <a:cs typeface="Verdana"/>
              </a:rPr>
              <a:t>, day </a:t>
            </a:r>
            <a:r>
              <a:rPr lang="en-US" sz="1600" dirty="0">
                <a:latin typeface="Verdana"/>
                <a:cs typeface="Verdana"/>
              </a:rPr>
              <a:t>after day after day, to go the extra mile (or kilometer) </a:t>
            </a:r>
            <a:r>
              <a:rPr lang="en-US" sz="1600" dirty="0" smtClean="0">
                <a:latin typeface="Verdana"/>
                <a:cs typeface="Verdana"/>
              </a:rPr>
              <a:t>to achieve </a:t>
            </a:r>
            <a:r>
              <a:rPr lang="en-US" sz="1600" dirty="0">
                <a:latin typeface="Verdana"/>
                <a:cs typeface="Verdana"/>
              </a:rPr>
              <a:t>success. </a:t>
            </a:r>
            <a:endParaRPr lang="en-US" sz="1600" dirty="0" smtClean="0">
              <a:latin typeface="Verdana"/>
              <a:cs typeface="Verdana"/>
            </a:endParaRPr>
          </a:p>
          <a:p>
            <a:pPr lvl="1">
              <a:lnSpc>
                <a:spcPct val="110000"/>
              </a:lnSpc>
            </a:pPr>
            <a:r>
              <a:rPr lang="en-US" sz="1600" dirty="0" smtClean="0">
                <a:latin typeface="Verdana"/>
                <a:cs typeface="Verdana"/>
              </a:rPr>
              <a:t>Whether </a:t>
            </a:r>
            <a:r>
              <a:rPr lang="en-US" sz="1600" dirty="0">
                <a:latin typeface="Verdana"/>
                <a:cs typeface="Verdana"/>
              </a:rPr>
              <a:t>that entrepreneur is named Rockefeller</a:t>
            </a:r>
            <a:r>
              <a:rPr lang="en-US" sz="1600" dirty="0" smtClean="0">
                <a:latin typeface="Verdana"/>
                <a:cs typeface="Verdana"/>
              </a:rPr>
              <a:t>, Gates</a:t>
            </a:r>
            <a:r>
              <a:rPr lang="en-US" sz="1600" dirty="0">
                <a:latin typeface="Verdana"/>
                <a:cs typeface="Verdana"/>
              </a:rPr>
              <a:t>, Jobs, or </a:t>
            </a:r>
            <a:r>
              <a:rPr lang="en-US" sz="1600" dirty="0" err="1">
                <a:latin typeface="Verdana"/>
                <a:cs typeface="Verdana"/>
              </a:rPr>
              <a:t>Zuckerburg</a:t>
            </a:r>
            <a:r>
              <a:rPr lang="en-US" sz="1600" dirty="0">
                <a:latin typeface="Verdana"/>
                <a:cs typeface="Verdana"/>
              </a:rPr>
              <a:t>, ultimately—commitment</a:t>
            </a:r>
            <a:r>
              <a:rPr lang="en-US" sz="1600" dirty="0" smtClean="0">
                <a:latin typeface="Verdana"/>
                <a:cs typeface="Verdana"/>
              </a:rPr>
              <a:t>, passion</a:t>
            </a:r>
            <a:r>
              <a:rPr lang="en-US" sz="1600" dirty="0">
                <a:latin typeface="Verdana"/>
                <a:cs typeface="Verdana"/>
              </a:rPr>
              <a:t>, hunger—has to be ingrained in his DNA</a:t>
            </a:r>
            <a:r>
              <a:rPr lang="en-US" sz="1600" dirty="0" smtClean="0">
                <a:latin typeface="Verdana"/>
                <a:cs typeface="Verdana"/>
              </a:rPr>
              <a:t>.</a:t>
            </a:r>
          </a:p>
          <a:p>
            <a:pPr lvl="1">
              <a:lnSpc>
                <a:spcPct val="110000"/>
              </a:lnSpc>
            </a:pPr>
            <a:endParaRPr lang="en-US" sz="1600" dirty="0">
              <a:latin typeface="Verdana"/>
              <a:cs typeface="Verdana"/>
            </a:endParaRPr>
          </a:p>
          <a:p>
            <a:pPr>
              <a:lnSpc>
                <a:spcPct val="110000"/>
              </a:lnSpc>
            </a:pPr>
            <a:r>
              <a:rPr lang="en-US" sz="2000" dirty="0">
                <a:latin typeface="Verdana"/>
                <a:cs typeface="Verdana"/>
              </a:rPr>
              <a:t>Kenya was not all that different from many other </a:t>
            </a:r>
            <a:r>
              <a:rPr lang="en-US" sz="2000" dirty="0" smtClean="0">
                <a:latin typeface="Verdana"/>
                <a:cs typeface="Verdana"/>
              </a:rPr>
              <a:t>major emerging </a:t>
            </a:r>
            <a:r>
              <a:rPr lang="en-US" sz="2000" dirty="0">
                <a:latin typeface="Verdana"/>
                <a:cs typeface="Verdana"/>
              </a:rPr>
              <a:t>markets when it came to business startups: </a:t>
            </a:r>
            <a:r>
              <a:rPr lang="en-US" sz="2000" dirty="0" smtClean="0">
                <a:latin typeface="Verdana"/>
                <a:cs typeface="Verdana"/>
              </a:rPr>
              <a:t>a shortage </a:t>
            </a:r>
            <a:r>
              <a:rPr lang="en-US" sz="2000" dirty="0">
                <a:latin typeface="Verdana"/>
                <a:cs typeface="Verdana"/>
              </a:rPr>
              <a:t>of capital and institutions and interest in </a:t>
            </a:r>
            <a:r>
              <a:rPr lang="en-US" sz="2000" dirty="0" smtClean="0">
                <a:latin typeface="Verdana"/>
                <a:cs typeface="Verdana"/>
              </a:rPr>
              <a:t>funding new </a:t>
            </a:r>
            <a:r>
              <a:rPr lang="en-US" sz="2000" dirty="0">
                <a:latin typeface="Verdana"/>
                <a:cs typeface="Verdana"/>
              </a:rPr>
              <a:t>business development. </a:t>
            </a:r>
            <a:endParaRPr lang="en-US" sz="2000" dirty="0" smtClean="0">
              <a:latin typeface="Verdana"/>
              <a:cs typeface="Verdana"/>
            </a:endParaRPr>
          </a:p>
          <a:p>
            <a:pPr>
              <a:lnSpc>
                <a:spcPct val="110000"/>
              </a:lnSpc>
            </a:pPr>
            <a:r>
              <a:rPr lang="en-US" sz="2000" dirty="0" smtClean="0">
                <a:latin typeface="Verdana"/>
                <a:cs typeface="Verdana"/>
              </a:rPr>
              <a:t>Funding </a:t>
            </a:r>
            <a:r>
              <a:rPr lang="en-US" sz="2000" dirty="0">
                <a:latin typeface="Verdana"/>
                <a:cs typeface="Verdana"/>
              </a:rPr>
              <a:t>startups, </a:t>
            </a:r>
            <a:r>
              <a:rPr lang="en-US" sz="2000" dirty="0" smtClean="0">
                <a:latin typeface="Verdana"/>
                <a:cs typeface="Verdana"/>
              </a:rPr>
              <a:t>particularly SMEs</a:t>
            </a:r>
            <a:r>
              <a:rPr lang="en-US" sz="2000" dirty="0">
                <a:latin typeface="Verdana"/>
                <a:cs typeface="Verdana"/>
              </a:rPr>
              <a:t>, was always challenging, even in the largest and </a:t>
            </a:r>
            <a:r>
              <a:rPr lang="en-US" sz="2000" dirty="0" smtClean="0">
                <a:latin typeface="Verdana"/>
                <a:cs typeface="Verdana"/>
              </a:rPr>
              <a:t>most developed </a:t>
            </a:r>
            <a:r>
              <a:rPr lang="en-US" sz="2000" dirty="0">
                <a:latin typeface="Verdana"/>
                <a:cs typeface="Verdana"/>
              </a:rPr>
              <a:t>industrial countries. </a:t>
            </a:r>
            <a:endParaRPr lang="en-US" sz="2000" dirty="0" smtClean="0">
              <a:latin typeface="Verdana"/>
              <a:cs typeface="Verdana"/>
            </a:endParaRPr>
          </a:p>
          <a:p>
            <a:pPr>
              <a:lnSpc>
                <a:spcPct val="110000"/>
              </a:lnSpc>
            </a:pPr>
            <a:r>
              <a:rPr lang="en-US" sz="2000" dirty="0" smtClean="0">
                <a:latin typeface="Verdana"/>
                <a:cs typeface="Verdana"/>
              </a:rPr>
              <a:t>Gaining </a:t>
            </a:r>
            <a:r>
              <a:rPr lang="en-US" sz="2000" dirty="0">
                <a:latin typeface="Verdana"/>
                <a:cs typeface="Verdana"/>
              </a:rPr>
              <a:t>access to </a:t>
            </a:r>
            <a:r>
              <a:rPr lang="en-US" sz="2000" dirty="0" smtClean="0">
                <a:latin typeface="Verdana"/>
                <a:cs typeface="Verdana"/>
              </a:rPr>
              <a:t>affordable capital </a:t>
            </a:r>
            <a:r>
              <a:rPr lang="en-US" sz="2000" dirty="0">
                <a:latin typeface="Verdana"/>
                <a:cs typeface="Verdana"/>
              </a:rPr>
              <a:t>in a country like Kenya, even with a </a:t>
            </a:r>
            <a:r>
              <a:rPr lang="en-US" sz="2000" dirty="0" smtClean="0">
                <a:latin typeface="Verdana"/>
                <a:cs typeface="Verdana"/>
              </a:rPr>
              <a:t>burgeoning domestic </a:t>
            </a:r>
            <a:r>
              <a:rPr lang="en-US" sz="2000" dirty="0">
                <a:latin typeface="Verdana"/>
                <a:cs typeface="Verdana"/>
              </a:rPr>
              <a:t>economy, was extremely difficult</a:t>
            </a:r>
            <a:r>
              <a:rPr lang="en-US" sz="2000" dirty="0" smtClean="0">
                <a:latin typeface="Verdana"/>
                <a:cs typeface="Verdana"/>
              </a:rPr>
              <a:t>. </a:t>
            </a:r>
          </a:p>
          <a:p>
            <a:pPr>
              <a:lnSpc>
                <a:spcPct val="110000"/>
              </a:lnSpc>
            </a:pPr>
            <a:r>
              <a:rPr lang="en-US" sz="2000" dirty="0" smtClean="0">
                <a:latin typeface="Verdana"/>
                <a:cs typeface="Verdana"/>
              </a:rPr>
              <a:t>After </a:t>
            </a:r>
            <a:r>
              <a:rPr lang="en-US" sz="2000" dirty="0">
                <a:latin typeface="Verdana"/>
                <a:cs typeface="Verdana"/>
              </a:rPr>
              <a:t>a series of successive rounds of evaluation and competition</a:t>
            </a:r>
            <a:r>
              <a:rPr lang="en-US" sz="2000" dirty="0" smtClean="0">
                <a:latin typeface="Verdana"/>
                <a:cs typeface="Verdana"/>
              </a:rPr>
              <a:t>, four </a:t>
            </a:r>
            <a:r>
              <a:rPr lang="en-US" sz="2000" dirty="0">
                <a:latin typeface="Verdana"/>
                <a:cs typeface="Verdana"/>
              </a:rPr>
              <a:t>crowdfunding projects had been identified </a:t>
            </a:r>
            <a:r>
              <a:rPr lang="en-US" sz="2000" dirty="0" smtClean="0">
                <a:latin typeface="Verdana"/>
                <a:cs typeface="Verdana"/>
              </a:rPr>
              <a:t>for its </a:t>
            </a:r>
            <a:r>
              <a:rPr lang="en-US" sz="2000" dirty="0">
                <a:latin typeface="Verdana"/>
                <a:cs typeface="Verdana"/>
              </a:rPr>
              <a:t>pilot program by </a:t>
            </a:r>
            <a:r>
              <a:rPr lang="en-US" sz="2000" dirty="0" err="1">
                <a:latin typeface="Verdana"/>
                <a:cs typeface="Verdana"/>
              </a:rPr>
              <a:t>infoDev</a:t>
            </a:r>
            <a:r>
              <a:rPr lang="en-US" sz="2000" dirty="0">
                <a:latin typeface="Verdana"/>
                <a:cs typeface="Verdana"/>
              </a:rPr>
              <a:t> of the World Bank Group, </a:t>
            </a:r>
            <a:r>
              <a:rPr lang="en-US" sz="2000" dirty="0" smtClean="0">
                <a:latin typeface="Verdana"/>
                <a:cs typeface="Verdana"/>
              </a:rPr>
              <a:t>working through </a:t>
            </a:r>
            <a:r>
              <a:rPr lang="en-US" sz="2000" dirty="0">
                <a:latin typeface="Verdana"/>
                <a:cs typeface="Verdana"/>
              </a:rPr>
              <a:t>its Kenya Climate Innovation Center (KICC</a:t>
            </a:r>
            <a:r>
              <a:rPr lang="en-US" sz="2000" dirty="0" smtClean="0">
                <a:latin typeface="Verdana"/>
                <a:cs typeface="Verdana"/>
              </a:rPr>
              <a:t>) with </a:t>
            </a:r>
            <a:r>
              <a:rPr lang="en-US" sz="2000" dirty="0">
                <a:latin typeface="Verdana"/>
                <a:cs typeface="Verdana"/>
              </a:rPr>
              <a:t>the support of Crowdfund Capital Advisors (CCA).</a:t>
            </a:r>
          </a:p>
        </p:txBody>
      </p:sp>
    </p:spTree>
    <p:extLst>
      <p:ext uri="{BB962C8B-B14F-4D97-AF65-F5344CB8AC3E}">
        <p14:creationId xmlns:p14="http://schemas.microsoft.com/office/powerpoint/2010/main" val="3539108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LN01_Eiteman_85652_14_LN01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LN01_Eiteman_85652_14_LN01_template.potx</Template>
  <TotalTime>1331</TotalTime>
  <Words>2618</Words>
  <Application>Microsoft Macintosh PowerPoint</Application>
  <PresentationFormat>On-screen Show (4:3)</PresentationFormat>
  <Paragraphs>86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LN01_Eiteman_85652_14_LN01_template</vt:lpstr>
      <vt:lpstr>PowerPoint Presentation</vt:lpstr>
      <vt:lpstr>Mini-Case: Crowdfunding Kenya</vt:lpstr>
      <vt:lpstr>Mini-Case: Crowdfunding Kenya</vt:lpstr>
      <vt:lpstr>Mini-Case: Crowdfunding Kenya</vt:lpstr>
      <vt:lpstr>Exhibit A The Capital Lifecycle</vt:lpstr>
      <vt:lpstr>Mini-Case: Crowdfunding Kenya</vt:lpstr>
      <vt:lpstr>Mini-Case: Crowdfunding Kenya</vt:lpstr>
      <vt:lpstr>Mini-Case: Crowdfunding Kenya</vt:lpstr>
      <vt:lpstr>Mini-Case: Crowdfunding Kenya</vt:lpstr>
      <vt:lpstr>The Kenyan Challenge</vt:lpstr>
      <vt:lpstr>Crowdfunding Kenya: Case Questions</vt:lpstr>
      <vt:lpstr>Crowdfunding Kenya: Case Questions</vt:lpstr>
      <vt:lpstr>Crowdfunding Kenya: Case Questions</vt:lpstr>
      <vt:lpstr>Crowdfunding Kenya: Case Questions</vt:lpstr>
    </vt:vector>
  </TitlesOfParts>
  <Manager/>
  <Company>Copyright ©2016 Pearson Education, Inc. All rights reserved.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 Case 1</dc:title>
  <dc:subject>Multinational Business Finance, 14e </dc:subject>
  <dc:creator>Eiteman, Stonehill, Moffett </dc:creator>
  <cp:keywords/>
  <dc:description/>
  <cp:lastModifiedBy>Stephanie Lindsey</cp:lastModifiedBy>
  <cp:revision>21</cp:revision>
  <cp:lastPrinted>2008-10-27T20:14:13Z</cp:lastPrinted>
  <dcterms:created xsi:type="dcterms:W3CDTF">2014-08-21T20:56:03Z</dcterms:created>
  <dcterms:modified xsi:type="dcterms:W3CDTF">2015-07-30T21:19:24Z</dcterms:modified>
  <cp:category/>
</cp:coreProperties>
</file>