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1" r:id="rId1"/>
  </p:sldMasterIdLst>
  <p:notesMasterIdLst>
    <p:notesMasterId r:id="rId18"/>
  </p:notesMasterIdLst>
  <p:handoutMasterIdLst>
    <p:handoutMasterId r:id="rId19"/>
  </p:handoutMasterIdLst>
  <p:sldIdLst>
    <p:sldId id="279" r:id="rId2"/>
    <p:sldId id="280" r:id="rId3"/>
    <p:sldId id="281" r:id="rId4"/>
    <p:sldId id="282" r:id="rId5"/>
    <p:sldId id="283" r:id="rId6"/>
    <p:sldId id="284" r:id="rId7"/>
    <p:sldId id="285" r:id="rId8"/>
    <p:sldId id="286" r:id="rId9"/>
    <p:sldId id="287" r:id="rId10"/>
    <p:sldId id="288" r:id="rId11"/>
    <p:sldId id="289" r:id="rId12"/>
    <p:sldId id="290" r:id="rId13"/>
    <p:sldId id="291" r:id="rId14"/>
    <p:sldId id="293" r:id="rId15"/>
    <p:sldId id="294" r:id="rId16"/>
    <p:sldId id="295" r:id="rId1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Verdana"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5pPr>
    <a:lvl6pPr marL="2286000" algn="l" defTabSz="457200" rtl="0" eaLnBrk="1" latinLnBrk="0" hangingPunct="1">
      <a:defRPr sz="2400" kern="1200">
        <a:solidFill>
          <a:schemeClr val="tx1"/>
        </a:solidFill>
        <a:latin typeface="Verdana" charset="0"/>
        <a:ea typeface="ＭＳ Ｐゴシック" charset="0"/>
        <a:cs typeface="ＭＳ Ｐゴシック" charset="0"/>
      </a:defRPr>
    </a:lvl6pPr>
    <a:lvl7pPr marL="2743200" algn="l" defTabSz="457200" rtl="0" eaLnBrk="1" latinLnBrk="0" hangingPunct="1">
      <a:defRPr sz="2400" kern="1200">
        <a:solidFill>
          <a:schemeClr val="tx1"/>
        </a:solidFill>
        <a:latin typeface="Verdana" charset="0"/>
        <a:ea typeface="ＭＳ Ｐゴシック" charset="0"/>
        <a:cs typeface="ＭＳ Ｐゴシック" charset="0"/>
      </a:defRPr>
    </a:lvl7pPr>
    <a:lvl8pPr marL="3200400" algn="l" defTabSz="457200" rtl="0" eaLnBrk="1" latinLnBrk="0" hangingPunct="1">
      <a:defRPr sz="2400" kern="1200">
        <a:solidFill>
          <a:schemeClr val="tx1"/>
        </a:solidFill>
        <a:latin typeface="Verdana" charset="0"/>
        <a:ea typeface="ＭＳ Ｐゴシック" charset="0"/>
        <a:cs typeface="ＭＳ Ｐゴシック" charset="0"/>
      </a:defRPr>
    </a:lvl8pPr>
    <a:lvl9pPr marL="3657600" algn="l" defTabSz="457200" rtl="0" eaLnBrk="1" latinLnBrk="0" hangingPunct="1">
      <a:defRPr sz="2400" kern="1200">
        <a:solidFill>
          <a:schemeClr val="tx1"/>
        </a:solidFill>
        <a:latin typeface="Verdan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C885"/>
    <a:srgbClr val="FFDF8A"/>
    <a:srgbClr val="014768"/>
    <a:srgbClr val="7ACCC8"/>
    <a:srgbClr val="FFDF5E"/>
    <a:srgbClr val="FCB14B"/>
    <a:srgbClr val="000000"/>
    <a:srgbClr val="D0010B"/>
    <a:srgbClr val="6D0002"/>
    <a:srgbClr val="1F416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8" autoAdjust="0"/>
    <p:restoredTop sz="94660"/>
  </p:normalViewPr>
  <p:slideViewPr>
    <p:cSldViewPr>
      <p:cViewPr>
        <p:scale>
          <a:sx n="100" d="100"/>
          <a:sy n="100" d="100"/>
        </p:scale>
        <p:origin x="-1128" y="-9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FE409608-FFF6-5642-B471-572871742173}" type="datetime1">
              <a:rPr lang="en-US"/>
              <a:pPr>
                <a:defRPr/>
              </a:pPr>
              <a:t>7/30/15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0" hangingPunct="0">
              <a:defRPr sz="1200">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CC5455DC-786B-8F4E-979C-09963209C088}" type="slidenum">
              <a:rPr lang="en-US"/>
              <a:pPr>
                <a:defRPr/>
              </a:pPr>
              <a:t>‹#›</a:t>
            </a:fld>
            <a:endParaRPr lang="en-US"/>
          </a:p>
        </p:txBody>
      </p:sp>
    </p:spTree>
    <p:extLst>
      <p:ext uri="{BB962C8B-B14F-4D97-AF65-F5344CB8AC3E}">
        <p14:creationId xmlns:p14="http://schemas.microsoft.com/office/powerpoint/2010/main" val="608317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52227"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2230"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E193371D-0D4D-FB4E-92F8-0CA734BF02B1}" type="slidenum">
              <a:rPr lang="en-US"/>
              <a:pPr>
                <a:defRPr/>
              </a:pPr>
              <a:t>‹#›</a:t>
            </a:fld>
            <a:endParaRPr lang="en-US"/>
          </a:p>
        </p:txBody>
      </p:sp>
    </p:spTree>
    <p:extLst>
      <p:ext uri="{BB962C8B-B14F-4D97-AF65-F5344CB8AC3E}">
        <p14:creationId xmlns:p14="http://schemas.microsoft.com/office/powerpoint/2010/main" val="39161547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jpg"/><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DC885"/>
        </a:solidFill>
        <a:effectLst/>
      </p:bgPr>
    </p:bg>
    <p:spTree>
      <p:nvGrpSpPr>
        <p:cNvPr id="1" name=""/>
        <p:cNvGrpSpPr/>
        <p:nvPr/>
      </p:nvGrpSpPr>
      <p:grpSpPr>
        <a:xfrm>
          <a:off x="0" y="0"/>
          <a:ext cx="0" cy="0"/>
          <a:chOff x="0" y="0"/>
          <a:chExt cx="0" cy="0"/>
        </a:xfrm>
      </p:grpSpPr>
      <p:sp>
        <p:nvSpPr>
          <p:cNvPr id="2" name="Rectangle 11"/>
          <p:cNvSpPr>
            <a:spLocks noChangeArrowheads="1"/>
          </p:cNvSpPr>
          <p:nvPr/>
        </p:nvSpPr>
        <p:spPr bwMode="gray">
          <a:xfrm>
            <a:off x="0" y="6397625"/>
            <a:ext cx="9144000" cy="457200"/>
          </a:xfrm>
          <a:prstGeom prst="rect">
            <a:avLst/>
          </a:prstGeom>
          <a:solidFill>
            <a:srgbClr val="014768"/>
          </a:solidFill>
          <a:ln>
            <a:noFill/>
          </a:ln>
        </p:spPr>
        <p:txBody>
          <a:bodyPr wrap="none" lIns="0" tIns="0" rIns="0" bIns="0" anchor="ctr"/>
          <a:lstStyle/>
          <a:p>
            <a:pPr eaLnBrk="0" hangingPunct="0"/>
            <a:endParaRPr lang="en-US" sz="1800"/>
          </a:p>
        </p:txBody>
      </p:sp>
      <p:pic>
        <p:nvPicPr>
          <p:cNvPr id="3" name="Picture 12" descr="Pearson_Bound_Whi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8238" y="6356350"/>
            <a:ext cx="165576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3" descr="Pearson_Strap_Bound_Whi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6350"/>
            <a:ext cx="1908175"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Eiteman_14e_cover_final_lo.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5118100" cy="6400800"/>
          </a:xfrm>
          <a:prstGeom prst="rect">
            <a:avLst/>
          </a:prstGeom>
        </p:spPr>
      </p:pic>
    </p:spTree>
    <p:extLst>
      <p:ext uri="{BB962C8B-B14F-4D97-AF65-F5344CB8AC3E}">
        <p14:creationId xmlns:p14="http://schemas.microsoft.com/office/powerpoint/2010/main" val="737649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3182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7189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2942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65878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800"/>
            <a:ext cx="41148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1148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92824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0235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88532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1816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15264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12900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4"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ChangeArrowheads="1"/>
          </p:cNvSpPr>
          <p:nvPr/>
        </p:nvSpPr>
        <p:spPr bwMode="gray">
          <a:xfrm>
            <a:off x="0" y="6400800"/>
            <a:ext cx="9144000" cy="457200"/>
          </a:xfrm>
          <a:prstGeom prst="rect">
            <a:avLst/>
          </a:prstGeom>
          <a:solidFill>
            <a:srgbClr val="014768"/>
          </a:solidFill>
          <a:ln>
            <a:noFill/>
          </a:ln>
        </p:spPr>
        <p:txBody>
          <a:bodyPr wrap="none" lIns="0" tIns="0" rIns="0" bIns="0" anchor="ctr"/>
          <a:lstStyle/>
          <a:p>
            <a:pPr eaLnBrk="0" hangingPunct="0"/>
            <a:endParaRPr lang="en-US" sz="1800"/>
          </a:p>
        </p:txBody>
      </p:sp>
      <p:pic>
        <p:nvPicPr>
          <p:cNvPr id="1027" name="Picture 12" descr="Pearson_Bound_Whi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488238" y="6359525"/>
            <a:ext cx="165576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17"/>
          <p:cNvSpPr>
            <a:spLocks noGrp="1" noChangeArrowheads="1"/>
          </p:cNvSpPr>
          <p:nvPr>
            <p:ph type="body" idx="1"/>
          </p:nvPr>
        </p:nvSpPr>
        <p:spPr bwMode="auto">
          <a:xfrm>
            <a:off x="381000" y="1447800"/>
            <a:ext cx="83820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29" name="Rectangle 18"/>
          <p:cNvSpPr>
            <a:spLocks noGrp="1" noChangeArrowheads="1"/>
          </p:cNvSpPr>
          <p:nvPr>
            <p:ph type="title"/>
          </p:nvPr>
        </p:nvSpPr>
        <p:spPr bwMode="auto">
          <a:xfrm>
            <a:off x="1143000" y="0"/>
            <a:ext cx="7696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030" name="Rectangle 19"/>
          <p:cNvSpPr>
            <a:spLocks noChangeArrowheads="1"/>
          </p:cNvSpPr>
          <p:nvPr/>
        </p:nvSpPr>
        <p:spPr bwMode="gray">
          <a:xfrm>
            <a:off x="773113" y="6553200"/>
            <a:ext cx="5399087"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GB" sz="900">
                <a:solidFill>
                  <a:schemeClr val="bg1"/>
                </a:solidFill>
                <a:cs typeface="Arial" charset="0"/>
              </a:rPr>
              <a:t>© 2016 Pearson Education, Inc. All rights reserved. </a:t>
            </a:r>
          </a:p>
        </p:txBody>
      </p:sp>
      <p:sp>
        <p:nvSpPr>
          <p:cNvPr id="1031" name="Rectangle 20"/>
          <p:cNvSpPr>
            <a:spLocks noChangeArrowheads="1"/>
          </p:cNvSpPr>
          <p:nvPr/>
        </p:nvSpPr>
        <p:spPr bwMode="gray">
          <a:xfrm>
            <a:off x="244475" y="6553200"/>
            <a:ext cx="360363"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GB" sz="900" dirty="0">
                <a:solidFill>
                  <a:schemeClr val="bg1"/>
                </a:solidFill>
                <a:cs typeface="Arial" charset="0"/>
              </a:rPr>
              <a:t>2</a:t>
            </a:r>
            <a:r>
              <a:rPr lang="en-GB" sz="900" dirty="0" smtClean="0">
                <a:solidFill>
                  <a:schemeClr val="bg1"/>
                </a:solidFill>
                <a:cs typeface="Arial" charset="0"/>
              </a:rPr>
              <a:t>-</a:t>
            </a:r>
            <a:fld id="{282DA4D2-646C-0046-BE39-2BBE0B3925C1}" type="slidenum">
              <a:rPr lang="en-GB" sz="900">
                <a:solidFill>
                  <a:schemeClr val="bg1"/>
                </a:solidFill>
                <a:cs typeface="Arial" charset="0"/>
              </a:rPr>
              <a:pPr/>
              <a:t>‹#›</a:t>
            </a:fld>
            <a:r>
              <a:rPr lang="en-GB" sz="900" dirty="0">
                <a:solidFill>
                  <a:schemeClr val="bg1"/>
                </a:solidFill>
                <a:cs typeface="Arial" charset="0"/>
              </a:rPr>
              <a:t> </a:t>
            </a:r>
          </a:p>
        </p:txBody>
      </p:sp>
      <p:pic>
        <p:nvPicPr>
          <p:cNvPr id="3" name="Picture 2" descr="Eiteman_14e_cover_final_lo_corner.jp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872011" cy="1219200"/>
          </a:xfrm>
          <a:prstGeom prst="rect">
            <a:avLst/>
          </a:prstGeom>
        </p:spPr>
      </p:pic>
    </p:spTree>
  </p:cSld>
  <p:clrMap bg1="lt1" tx1="dk1" bg2="lt2" tx2="dk2" accent1="accent1" accent2="accent2" accent3="accent3" accent4="accent4" accent5="accent5" accent6="accent6" hlink="hlink" folHlink="folHlink"/>
  <p:sldLayoutIdLst>
    <p:sldLayoutId id="2147483730"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sz="3200" b="1">
          <a:solidFill>
            <a:schemeClr val="tx1"/>
          </a:solidFill>
          <a:latin typeface="+mj-lt"/>
          <a:ea typeface="+mj-ea"/>
          <a:cs typeface="ＭＳ Ｐゴシック" charset="0"/>
        </a:defRPr>
      </a:lvl1pPr>
      <a:lvl2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2pPr>
      <a:lvl3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3pPr>
      <a:lvl4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4pPr>
      <a:lvl5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3200" b="1">
          <a:solidFill>
            <a:schemeClr val="tx1"/>
          </a:solidFill>
          <a:latin typeface="Verdana" charset="0"/>
          <a:ea typeface="ＭＳ Ｐゴシック" charset="0"/>
        </a:defRPr>
      </a:lvl6pPr>
      <a:lvl7pPr marL="914400" algn="l" rtl="0" eaLnBrk="1" fontAlgn="base" hangingPunct="1">
        <a:spcBef>
          <a:spcPct val="0"/>
        </a:spcBef>
        <a:spcAft>
          <a:spcPct val="0"/>
        </a:spcAft>
        <a:defRPr sz="3200" b="1">
          <a:solidFill>
            <a:schemeClr val="tx1"/>
          </a:solidFill>
          <a:latin typeface="Verdana" charset="0"/>
          <a:ea typeface="ＭＳ Ｐゴシック" charset="0"/>
        </a:defRPr>
      </a:lvl7pPr>
      <a:lvl8pPr marL="1371600" algn="l" rtl="0" eaLnBrk="1" fontAlgn="base" hangingPunct="1">
        <a:spcBef>
          <a:spcPct val="0"/>
        </a:spcBef>
        <a:spcAft>
          <a:spcPct val="0"/>
        </a:spcAft>
        <a:defRPr sz="3200" b="1">
          <a:solidFill>
            <a:schemeClr val="tx1"/>
          </a:solidFill>
          <a:latin typeface="Verdana" charset="0"/>
          <a:ea typeface="ＭＳ Ｐゴシック" charset="0"/>
        </a:defRPr>
      </a:lvl8pPr>
      <a:lvl9pPr marL="1828800" algn="l" rtl="0" eaLnBrk="1" fontAlgn="base" hangingPunct="1">
        <a:spcBef>
          <a:spcPct val="0"/>
        </a:spcBef>
        <a:spcAft>
          <a:spcPct val="0"/>
        </a:spcAft>
        <a:defRPr sz="3200" b="1">
          <a:solidFill>
            <a:schemeClr val="tx1"/>
          </a:solidFill>
          <a:latin typeface="Verdana" charset="0"/>
          <a:ea typeface="ＭＳ Ｐゴシック"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ＭＳ Ｐゴシック" charset="0"/>
        </a:defRPr>
      </a:lvl1pPr>
      <a:lvl2pPr marL="742950" indent="-285750" algn="l" rtl="0" eaLnBrk="1" fontAlgn="base" hangingPunct="1">
        <a:spcBef>
          <a:spcPct val="20000"/>
        </a:spcBef>
        <a:spcAft>
          <a:spcPct val="0"/>
        </a:spcAft>
        <a:buChar char="–"/>
        <a:defRPr sz="2400">
          <a:solidFill>
            <a:schemeClr val="tx1"/>
          </a:solidFill>
          <a:latin typeface="+mn-lt"/>
          <a:ea typeface="+mn-ea"/>
        </a:defRPr>
      </a:lvl2pPr>
      <a:lvl3pPr marL="1143000" indent="-228600" algn="l" rtl="0" eaLnBrk="1" fontAlgn="base" hangingPunct="1">
        <a:spcBef>
          <a:spcPct val="20000"/>
        </a:spcBef>
        <a:spcAft>
          <a:spcPct val="0"/>
        </a:spcAft>
        <a:buChar char="•"/>
        <a:defRPr sz="2000">
          <a:solidFill>
            <a:schemeClr val="tx1"/>
          </a:solidFill>
          <a:latin typeface="+mn-lt"/>
          <a:ea typeface="+mn-ea"/>
        </a:defRPr>
      </a:lvl3pPr>
      <a:lvl4pPr marL="1600200" indent="-228600" algn="l" rtl="0" eaLnBrk="1" fontAlgn="base" hangingPunct="1">
        <a:spcBef>
          <a:spcPct val="20000"/>
        </a:spcBef>
        <a:spcAft>
          <a:spcPct val="0"/>
        </a:spcAft>
        <a:buChar char="–"/>
        <a:defRPr>
          <a:solidFill>
            <a:schemeClr val="tx1"/>
          </a:solidFill>
          <a:latin typeface="+mn-lt"/>
          <a:ea typeface="+mn-ea"/>
        </a:defRPr>
      </a:lvl4pPr>
      <a:lvl5pPr marL="2057400" indent="-228600" algn="l" rtl="0" eaLnBrk="1" fontAlgn="base" hangingPunct="1">
        <a:spcBef>
          <a:spcPct val="20000"/>
        </a:spcBef>
        <a:spcAft>
          <a:spcPct val="0"/>
        </a:spcAft>
        <a:buChar char="»"/>
        <a:defRPr>
          <a:solidFill>
            <a:schemeClr val="tx1"/>
          </a:solidFill>
          <a:latin typeface="+mn-lt"/>
          <a:ea typeface="+mn-ea"/>
        </a:defRPr>
      </a:lvl5pPr>
      <a:lvl6pPr marL="2514600" indent="-228600" algn="l" rtl="0" eaLnBrk="1" fontAlgn="base" hangingPunct="1">
        <a:spcBef>
          <a:spcPct val="20000"/>
        </a:spcBef>
        <a:spcAft>
          <a:spcPct val="0"/>
        </a:spcAft>
        <a:buChar char="»"/>
        <a:defRPr>
          <a:solidFill>
            <a:schemeClr val="tx1"/>
          </a:solidFill>
          <a:latin typeface="+mn-lt"/>
          <a:ea typeface="+mn-ea"/>
        </a:defRPr>
      </a:lvl6pPr>
      <a:lvl7pPr marL="2971800" indent="-228600" algn="l" rtl="0" eaLnBrk="1" fontAlgn="base" hangingPunct="1">
        <a:spcBef>
          <a:spcPct val="20000"/>
        </a:spcBef>
        <a:spcAft>
          <a:spcPct val="0"/>
        </a:spcAft>
        <a:buChar char="»"/>
        <a:defRPr>
          <a:solidFill>
            <a:schemeClr val="tx1"/>
          </a:solidFill>
          <a:latin typeface="+mn-lt"/>
          <a:ea typeface="+mn-ea"/>
        </a:defRPr>
      </a:lvl7pPr>
      <a:lvl8pPr marL="3429000" indent="-228600" algn="l" rtl="0" eaLnBrk="1" fontAlgn="base" hangingPunct="1">
        <a:spcBef>
          <a:spcPct val="20000"/>
        </a:spcBef>
        <a:spcAft>
          <a:spcPct val="0"/>
        </a:spcAft>
        <a:buChar char="»"/>
        <a:defRPr>
          <a:solidFill>
            <a:schemeClr val="tx1"/>
          </a:solidFill>
          <a:latin typeface="+mn-lt"/>
          <a:ea typeface="+mn-ea"/>
        </a:defRPr>
      </a:lvl8pPr>
      <a:lvl9pPr marL="3886200" indent="-228600" algn="l" rtl="0" eaLnBrk="1" fontAlgn="base" hangingPunct="1">
        <a:spcBef>
          <a:spcPct val="20000"/>
        </a:spcBef>
        <a:spcAft>
          <a:spcPct val="0"/>
        </a:spcAft>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emf"/><Relationship Id="rId3" Type="http://schemas.openxmlformats.org/officeDocument/2006/relationships/image" Target="../media/image10.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4"/>
          <p:cNvSpPr>
            <a:spLocks noChangeArrowheads="1"/>
          </p:cNvSpPr>
          <p:nvPr/>
        </p:nvSpPr>
        <p:spPr bwMode="auto">
          <a:xfrm>
            <a:off x="5181600" y="2209800"/>
            <a:ext cx="3914775" cy="1390650"/>
          </a:xfrm>
          <a:prstGeom prst="rect">
            <a:avLst/>
          </a:prstGeom>
          <a:noFill/>
          <a:ln>
            <a:noFill/>
          </a:ln>
          <a:extLst/>
        </p:spPr>
        <p:txBody>
          <a:bodyPr anchor="ctr"/>
          <a:lstStyle/>
          <a:p>
            <a:pPr algn="ctr">
              <a:defRPr/>
            </a:pPr>
            <a:r>
              <a:rPr lang="en-US" sz="3200" b="1" dirty="0">
                <a:solidFill>
                  <a:srgbClr val="000000"/>
                </a:solidFill>
                <a:cs typeface="+mn-cs"/>
              </a:rPr>
              <a:t>Chapter </a:t>
            </a:r>
            <a:r>
              <a:rPr lang="en-US" sz="3200" b="1" dirty="0" smtClean="0">
                <a:solidFill>
                  <a:srgbClr val="000000"/>
                </a:solidFill>
                <a:cs typeface="+mn-cs"/>
              </a:rPr>
              <a:t>2</a:t>
            </a:r>
          </a:p>
          <a:p>
            <a:pPr algn="ctr">
              <a:defRPr/>
            </a:pPr>
            <a:r>
              <a:rPr lang="en-US" sz="3200" b="1" dirty="0" smtClean="0">
                <a:solidFill>
                  <a:srgbClr val="000000"/>
                </a:solidFill>
                <a:cs typeface="+mn-cs"/>
              </a:rPr>
              <a:t>Mini Case</a:t>
            </a:r>
            <a:endParaRPr lang="en-US" sz="3200" b="1" dirty="0">
              <a:solidFill>
                <a:srgbClr val="000000"/>
              </a:solidFill>
              <a:cs typeface="+mn-cs"/>
            </a:endParaRPr>
          </a:p>
        </p:txBody>
      </p:sp>
      <p:sp>
        <p:nvSpPr>
          <p:cNvPr id="7" name="Rectangle 15"/>
          <p:cNvSpPr>
            <a:spLocks noChangeArrowheads="1"/>
          </p:cNvSpPr>
          <p:nvPr/>
        </p:nvSpPr>
        <p:spPr bwMode="auto">
          <a:xfrm>
            <a:off x="5286375" y="3810000"/>
            <a:ext cx="3657600" cy="1752600"/>
          </a:xfrm>
          <a:prstGeom prst="rect">
            <a:avLst/>
          </a:prstGeom>
          <a:noFill/>
          <a:ln>
            <a:noFill/>
          </a:ln>
          <a:extLst/>
        </p:spPr>
        <p:txBody>
          <a:bodyPr/>
          <a:lstStyle/>
          <a:p>
            <a:pPr algn="ctr">
              <a:spcBef>
                <a:spcPct val="20000"/>
              </a:spcBef>
              <a:defRPr/>
            </a:pPr>
            <a:r>
              <a:rPr lang="en-US" altLang="en-US" sz="3200" b="1" dirty="0" err="1" smtClean="0">
                <a:latin typeface="+mn-lt"/>
                <a:cs typeface="Arial" panose="020B0604020202020204" pitchFamily="34" charset="0"/>
              </a:rPr>
              <a:t>Crowdfunding</a:t>
            </a:r>
            <a:r>
              <a:rPr lang="en-US" altLang="en-US" sz="3200" b="1" dirty="0" smtClean="0">
                <a:latin typeface="+mn-lt"/>
                <a:cs typeface="Arial" panose="020B0604020202020204" pitchFamily="34" charset="0"/>
              </a:rPr>
              <a:t> </a:t>
            </a:r>
            <a:r>
              <a:rPr lang="en-US" altLang="en-US" sz="3200" b="1" dirty="0">
                <a:latin typeface="+mn-lt"/>
                <a:cs typeface="Arial" panose="020B0604020202020204" pitchFamily="34" charset="0"/>
              </a:rPr>
              <a:t>Kenya</a:t>
            </a:r>
            <a:endParaRPr lang="en-US" sz="3200" b="1" dirty="0">
              <a:latin typeface="+mn-lt"/>
              <a:cs typeface="+mn-cs"/>
            </a:endParaRPr>
          </a:p>
        </p:txBody>
      </p:sp>
    </p:spTree>
    <p:extLst>
      <p:ext uri="{BB962C8B-B14F-4D97-AF65-F5344CB8AC3E}">
        <p14:creationId xmlns:p14="http://schemas.microsoft.com/office/powerpoint/2010/main" val="764972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iniCase_ex02_C.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524000"/>
            <a:ext cx="8384692" cy="4572000"/>
          </a:xfrm>
          <a:prstGeom prst="rect">
            <a:avLst/>
          </a:prstGeom>
        </p:spPr>
      </p:pic>
      <p:sp>
        <p:nvSpPr>
          <p:cNvPr id="5" name="Title 4"/>
          <p:cNvSpPr>
            <a:spLocks noGrp="1"/>
          </p:cNvSpPr>
          <p:nvPr>
            <p:ph type="title"/>
          </p:nvPr>
        </p:nvSpPr>
        <p:spPr/>
        <p:txBody>
          <a:bodyPr/>
          <a:lstStyle/>
          <a:p>
            <a:r>
              <a:rPr lang="en-US" dirty="0"/>
              <a:t>Exhibit C </a:t>
            </a:r>
            <a:r>
              <a:rPr lang="en-US" b="0" dirty="0"/>
              <a:t>Icelandic Central Bank Interest Rates</a:t>
            </a:r>
            <a:endParaRPr lang="en-US" dirty="0"/>
          </a:p>
        </p:txBody>
      </p:sp>
    </p:spTree>
    <p:extLst>
      <p:ext uri="{BB962C8B-B14F-4D97-AF65-F5344CB8AC3E}">
        <p14:creationId xmlns:p14="http://schemas.microsoft.com/office/powerpoint/2010/main" val="866581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625" y="1509632"/>
            <a:ext cx="8747185" cy="4154983"/>
          </a:xfrm>
          <a:prstGeom prst="rect">
            <a:avLst/>
          </a:prstGeom>
          <a:noFill/>
        </p:spPr>
        <p:txBody>
          <a:bodyPr wrap="square" rtlCol="0">
            <a:spAutoFit/>
          </a:bodyPr>
          <a:lstStyle/>
          <a:p>
            <a:pPr marL="285750" indent="-285750">
              <a:buFont typeface="Arial" panose="020B0604020202020204" pitchFamily="34" charset="0"/>
              <a:buChar char="•"/>
            </a:pPr>
            <a:r>
              <a:rPr lang="en-US" sz="1200" b="1" dirty="0" smtClean="0"/>
              <a:t>There </a:t>
            </a:r>
            <a:r>
              <a:rPr lang="en-US" sz="1200" b="1" dirty="0"/>
              <a:t>is a common precept observed by governments </a:t>
            </a:r>
            <a:r>
              <a:rPr lang="en-US" sz="1200" b="1" dirty="0" smtClean="0"/>
              <a:t>and central </a:t>
            </a:r>
            <a:r>
              <a:rPr lang="en-US" sz="1200" b="1" dirty="0"/>
              <a:t>banks when they fall victim to financial crises: </a:t>
            </a:r>
            <a:r>
              <a:rPr lang="en-US" sz="1200" b="1" i="1" dirty="0" smtClean="0">
                <a:solidFill>
                  <a:srgbClr val="C00000"/>
                </a:solidFill>
              </a:rPr>
              <a:t>save the </a:t>
            </a:r>
            <a:r>
              <a:rPr lang="en-US" sz="1200" b="1" i="1" dirty="0">
                <a:solidFill>
                  <a:srgbClr val="C00000"/>
                </a:solidFill>
              </a:rPr>
              <a:t>banks</a:t>
            </a:r>
            <a:r>
              <a:rPr lang="en-US" sz="1200" b="1" dirty="0"/>
              <a:t>. </a:t>
            </a:r>
            <a:endParaRPr lang="en-US" sz="1200" b="1" dirty="0" smtClean="0"/>
          </a:p>
          <a:p>
            <a:pPr marL="285750" indent="-285750">
              <a:buFont typeface="Arial" panose="020B0604020202020204" pitchFamily="34" charset="0"/>
              <a:buChar char="•"/>
            </a:pPr>
            <a:r>
              <a:rPr lang="en-US" sz="1200" b="1" dirty="0" smtClean="0"/>
              <a:t>Regardless </a:t>
            </a:r>
            <a:r>
              <a:rPr lang="en-US" sz="1200" b="1" dirty="0"/>
              <a:t>of whether the banks and </a:t>
            </a:r>
            <a:r>
              <a:rPr lang="en-US" sz="1200" b="1" dirty="0" smtClean="0"/>
              <a:t>bankers were </a:t>
            </a:r>
            <a:r>
              <a:rPr lang="en-US" sz="1200" b="1" dirty="0"/>
              <a:t>considered the cause of the crisis, or complicit (</a:t>
            </a:r>
            <a:r>
              <a:rPr lang="en-US" sz="1200" b="1" dirty="0" smtClean="0"/>
              <a:t>one Icelandic </a:t>
            </a:r>
            <a:r>
              <a:rPr lang="en-US" sz="1200" b="1" dirty="0"/>
              <a:t>central banker termed them the usual suspects</a:t>
            </a:r>
            <a:r>
              <a:rPr lang="en-US" sz="1200" b="1" dirty="0" smtClean="0"/>
              <a:t>), it </a:t>
            </a:r>
            <a:r>
              <a:rPr lang="en-US" sz="1200" b="1" dirty="0"/>
              <a:t>is common belief that all economies need a </a:t>
            </a:r>
            <a:r>
              <a:rPr lang="en-US" sz="1200" b="1" dirty="0" smtClean="0"/>
              <a:t>functioning banking </a:t>
            </a:r>
            <a:r>
              <a:rPr lang="en-US" sz="1200" b="1" dirty="0"/>
              <a:t>system in order to have any hope for </a:t>
            </a:r>
            <a:r>
              <a:rPr lang="en-US" sz="1200" b="1" dirty="0" smtClean="0"/>
              <a:t>business rebirth </a:t>
            </a:r>
            <a:r>
              <a:rPr lang="en-US" sz="1200" b="1" dirty="0"/>
              <a:t>and employment recovery. </a:t>
            </a:r>
            <a:endParaRPr lang="en-US" sz="1200" b="1" dirty="0" smtClean="0"/>
          </a:p>
          <a:p>
            <a:pPr marL="285750" indent="-285750">
              <a:buFont typeface="Arial" panose="020B0604020202020204" pitchFamily="34" charset="0"/>
              <a:buChar char="•"/>
            </a:pPr>
            <a:r>
              <a:rPr lang="en-US" sz="1200" b="1" dirty="0" smtClean="0"/>
              <a:t>This </a:t>
            </a:r>
            <a:r>
              <a:rPr lang="en-US" sz="1200" b="1" dirty="0"/>
              <a:t>was the same </a:t>
            </a:r>
            <a:r>
              <a:rPr lang="en-US" sz="1200" b="1" dirty="0" smtClean="0"/>
              <a:t>rule used </a:t>
            </a:r>
            <a:r>
              <a:rPr lang="en-US" sz="1200" b="1" dirty="0"/>
              <a:t>in the U.S. in the 1930s and across South Asia in </a:t>
            </a:r>
            <a:r>
              <a:rPr lang="en-US" sz="1200" b="1" dirty="0" smtClean="0"/>
              <a:t>1997 and </a:t>
            </a:r>
            <a:r>
              <a:rPr lang="en-US" sz="1200" b="1" dirty="0"/>
              <a:t>1998</a:t>
            </a:r>
            <a:r>
              <a:rPr lang="en-US" sz="1200" b="1" dirty="0" smtClean="0"/>
              <a:t>.</a:t>
            </a:r>
          </a:p>
          <a:p>
            <a:pPr marL="285750" indent="-285750">
              <a:buFont typeface="Arial" panose="020B0604020202020204" pitchFamily="34" charset="0"/>
              <a:buChar char="•"/>
            </a:pPr>
            <a:r>
              <a:rPr lang="en-US" sz="1200" b="1" dirty="0"/>
              <a:t>But the Icelandic people did not prescribe to the </a:t>
            </a:r>
            <a:r>
              <a:rPr lang="en-US" sz="1200" b="1" dirty="0" smtClean="0"/>
              <a:t>usual medicinal</a:t>
            </a:r>
            <a:r>
              <a:rPr lang="en-US" sz="1200" b="1" dirty="0"/>
              <a:t>. Their preference: </a:t>
            </a:r>
            <a:r>
              <a:rPr lang="en-US" sz="1200" b="1" i="1" dirty="0">
                <a:solidFill>
                  <a:srgbClr val="C00000"/>
                </a:solidFill>
              </a:rPr>
              <a:t>let the banks fail</a:t>
            </a:r>
            <a:r>
              <a:rPr lang="en-US" sz="1200" b="1" dirty="0"/>
              <a:t>. </a:t>
            </a:r>
            <a:endParaRPr lang="en-US" sz="1200" b="1" dirty="0" smtClean="0"/>
          </a:p>
          <a:p>
            <a:pPr marL="285750" indent="-285750">
              <a:buFont typeface="Arial" panose="020B0604020202020204" pitchFamily="34" charset="0"/>
              <a:buChar char="•"/>
            </a:pPr>
            <a:r>
              <a:rPr lang="en-US" sz="1200" b="1" dirty="0" smtClean="0"/>
              <a:t>Taking to the </a:t>
            </a:r>
            <a:r>
              <a:rPr lang="en-US" sz="1200" b="1" dirty="0"/>
              <a:t>streets in what was called the pots and pans revolution</a:t>
            </a:r>
            <a:r>
              <a:rPr lang="en-US" sz="1200" b="1" dirty="0" smtClean="0"/>
              <a:t>, the </a:t>
            </a:r>
            <a:r>
              <a:rPr lang="en-US" sz="1200" b="1" dirty="0"/>
              <a:t>people wanted no part of the banks, the bankers</a:t>
            </a:r>
            <a:r>
              <a:rPr lang="en-US" sz="1200" b="1" dirty="0" smtClean="0"/>
              <a:t>, the </a:t>
            </a:r>
            <a:r>
              <a:rPr lang="en-US" sz="1200" b="1" dirty="0"/>
              <a:t>bank regulators, or even the Prime Minister. The </a:t>
            </a:r>
            <a:r>
              <a:rPr lang="en-US" sz="1200" b="1" dirty="0" smtClean="0"/>
              <a:t>logic was </a:t>
            </a:r>
            <a:r>
              <a:rPr lang="en-US" sz="1200" b="1" dirty="0"/>
              <a:t>some combination of “allow free markets to work</a:t>
            </a:r>
            <a:r>
              <a:rPr lang="en-US" sz="1200" b="1" dirty="0" smtClean="0"/>
              <a:t>” and </a:t>
            </a:r>
            <a:r>
              <a:rPr lang="en-US" sz="1200" b="1" dirty="0"/>
              <a:t>“I want some revenge.” (This is actually quite </a:t>
            </a:r>
            <a:r>
              <a:rPr lang="en-US" sz="1200" b="1" dirty="0" smtClean="0"/>
              <a:t>similar to </a:t>
            </a:r>
            <a:r>
              <a:rPr lang="en-US" sz="1200" b="1" dirty="0"/>
              <a:t>what many analysts have debated over what </a:t>
            </a:r>
            <a:r>
              <a:rPr lang="en-US" sz="1200" b="1" dirty="0" smtClean="0"/>
              <a:t>happened in </a:t>
            </a:r>
            <a:r>
              <a:rPr lang="en-US" sz="1200" b="1" dirty="0"/>
              <a:t>the U.S. at the same time when the U.S. government </a:t>
            </a:r>
            <a:r>
              <a:rPr lang="en-US" sz="1200" b="1" dirty="0" smtClean="0"/>
              <a:t>let Lehman </a:t>
            </a:r>
            <a:r>
              <a:rPr lang="en-US" sz="1200" b="1" dirty="0"/>
              <a:t>go.)</a:t>
            </a:r>
          </a:p>
          <a:p>
            <a:pPr marL="285750" indent="-285750">
              <a:buFont typeface="Arial" panose="020B0604020202020204" pitchFamily="34" charset="0"/>
              <a:buChar char="•"/>
            </a:pPr>
            <a:r>
              <a:rPr lang="en-US" sz="1200" b="1" dirty="0"/>
              <a:t>In contrast to the bank bailouts in the United </a:t>
            </a:r>
            <a:r>
              <a:rPr lang="en-US" sz="1200" b="1" dirty="0" smtClean="0"/>
              <a:t>States in </a:t>
            </a:r>
            <a:r>
              <a:rPr lang="en-US" sz="1200" b="1" dirty="0"/>
              <a:t>2008 following the onset of the financial crisis </a:t>
            </a:r>
            <a:r>
              <a:rPr lang="en-US" sz="1200" b="1" dirty="0" smtClean="0"/>
              <a:t>undertaken under </a:t>
            </a:r>
            <a:r>
              <a:rPr lang="en-US" sz="1200" b="1" dirty="0"/>
              <a:t>the mantra of “</a:t>
            </a:r>
            <a:r>
              <a:rPr lang="en-US" sz="1200" b="1" dirty="0">
                <a:solidFill>
                  <a:srgbClr val="C00000"/>
                </a:solidFill>
              </a:rPr>
              <a:t>too big to fail</a:t>
            </a:r>
            <a:r>
              <a:rPr lang="en-US" sz="1200" b="1" dirty="0"/>
              <a:t>,” Iceland’s </a:t>
            </a:r>
            <a:r>
              <a:rPr lang="en-US" sz="1200" b="1" dirty="0" smtClean="0"/>
              <a:t>banks were </a:t>
            </a:r>
            <a:r>
              <a:rPr lang="en-US" sz="1200" b="1" dirty="0"/>
              <a:t>considered “</a:t>
            </a:r>
            <a:r>
              <a:rPr lang="en-US" sz="1200" b="1" dirty="0">
                <a:solidFill>
                  <a:srgbClr val="C00000"/>
                </a:solidFill>
              </a:rPr>
              <a:t>too big to save</a:t>
            </a:r>
            <a:r>
              <a:rPr lang="en-US" sz="1200" b="1" dirty="0"/>
              <a:t>.” Each of the three </a:t>
            </a:r>
            <a:r>
              <a:rPr lang="en-US" sz="1200" b="1" dirty="0" smtClean="0"/>
              <a:t>major banks</a:t>
            </a:r>
            <a:r>
              <a:rPr lang="en-US" sz="1200" b="1" dirty="0"/>
              <a:t>, which had all been effectively nationalized by </a:t>
            </a:r>
            <a:r>
              <a:rPr lang="en-US" sz="1200" b="1" dirty="0" smtClean="0"/>
              <a:t>the second </a:t>
            </a:r>
            <a:r>
              <a:rPr lang="en-US" sz="1200" b="1" dirty="0"/>
              <a:t>week of October in 2008, was closed. </a:t>
            </a:r>
            <a:endParaRPr lang="en-US" sz="1200" b="1" dirty="0" smtClean="0"/>
          </a:p>
          <a:p>
            <a:pPr marL="285750" indent="-285750">
              <a:buFont typeface="Arial" panose="020B0604020202020204" pitchFamily="34" charset="0"/>
              <a:buChar char="•"/>
            </a:pPr>
            <a:r>
              <a:rPr lang="en-US" sz="1200" b="1" dirty="0" smtClean="0"/>
              <a:t>As illustrated in </a:t>
            </a:r>
            <a:r>
              <a:rPr lang="en-US" sz="1200" b="1" dirty="0"/>
              <a:t>Exhibit D, although Iceland’s bank assets and </a:t>
            </a:r>
            <a:r>
              <a:rPr lang="en-US" sz="1200" b="1" dirty="0" smtClean="0"/>
              <a:t>external liabilities </a:t>
            </a:r>
            <a:r>
              <a:rPr lang="en-US" sz="1200" b="1" dirty="0"/>
              <a:t>were large, and had grown rapidly, </a:t>
            </a:r>
            <a:r>
              <a:rPr lang="en-US" sz="1200" b="1" dirty="0" smtClean="0"/>
              <a:t>Iceland was </a:t>
            </a:r>
            <a:r>
              <a:rPr lang="en-US" sz="1200" b="1" dirty="0"/>
              <a:t>not alone. </a:t>
            </a:r>
            <a:endParaRPr lang="en-US" sz="1200" b="1" dirty="0" smtClean="0"/>
          </a:p>
          <a:p>
            <a:pPr marL="285750" indent="-285750">
              <a:buFont typeface="Arial" panose="020B0604020202020204" pitchFamily="34" charset="0"/>
              <a:buChar char="•"/>
            </a:pPr>
            <a:r>
              <a:rPr lang="en-US" sz="1200" b="1" dirty="0" smtClean="0"/>
              <a:t>Each </a:t>
            </a:r>
            <a:r>
              <a:rPr lang="en-US" sz="1200" b="1" dirty="0"/>
              <a:t>failed bank was reorganized by </a:t>
            </a:r>
            <a:r>
              <a:rPr lang="en-US" sz="1200" b="1" dirty="0" smtClean="0"/>
              <a:t>the government </a:t>
            </a:r>
            <a:r>
              <a:rPr lang="en-US" sz="1200" b="1" dirty="0"/>
              <a:t>into a </a:t>
            </a:r>
            <a:r>
              <a:rPr lang="en-US" sz="1200" b="1" i="1" dirty="0"/>
              <a:t>good bank </a:t>
            </a:r>
            <a:r>
              <a:rPr lang="en-US" sz="1200" b="1" dirty="0"/>
              <a:t>and a </a:t>
            </a:r>
            <a:r>
              <a:rPr lang="en-US" sz="1200" b="1" i="1" dirty="0"/>
              <a:t>bad bank </a:t>
            </a:r>
            <a:r>
              <a:rPr lang="en-US" sz="1200" b="1" dirty="0"/>
              <a:t>in </a:t>
            </a:r>
            <a:r>
              <a:rPr lang="en-US" sz="1200" b="1" dirty="0" smtClean="0"/>
              <a:t>terms of </a:t>
            </a:r>
            <a:r>
              <a:rPr lang="en-US" sz="1200" b="1" dirty="0"/>
              <a:t>assets, but not combined into singular good banks </a:t>
            </a:r>
            <a:r>
              <a:rPr lang="en-US" sz="1200" b="1" dirty="0" smtClean="0"/>
              <a:t>and bad </a:t>
            </a:r>
            <a:r>
              <a:rPr lang="en-US" sz="1200" b="1" dirty="0"/>
              <a:t>banks.</a:t>
            </a:r>
          </a:p>
        </p:txBody>
      </p:sp>
      <p:sp>
        <p:nvSpPr>
          <p:cNvPr id="2" name="Title 1"/>
          <p:cNvSpPr>
            <a:spLocks noGrp="1"/>
          </p:cNvSpPr>
          <p:nvPr>
            <p:ph type="title"/>
          </p:nvPr>
        </p:nvSpPr>
        <p:spPr/>
        <p:txBody>
          <a:bodyPr/>
          <a:lstStyle/>
          <a:p>
            <a:r>
              <a:rPr lang="en-US" altLang="en-US" dirty="0">
                <a:latin typeface="Verdana"/>
                <a:cs typeface="Verdana"/>
              </a:rPr>
              <a:t>Iceland – </a:t>
            </a:r>
            <a:r>
              <a:rPr lang="en-US" altLang="en-US" i="1" dirty="0">
                <a:solidFill>
                  <a:srgbClr val="C00000"/>
                </a:solidFill>
                <a:latin typeface="Verdana"/>
                <a:cs typeface="Verdana"/>
              </a:rPr>
              <a:t>The Policy </a:t>
            </a:r>
            <a:r>
              <a:rPr lang="en-US" altLang="en-US" i="1" dirty="0" smtClean="0">
                <a:solidFill>
                  <a:srgbClr val="C00000"/>
                </a:solidFill>
                <a:latin typeface="Verdana"/>
                <a:cs typeface="Verdana"/>
              </a:rPr>
              <a:t>Response</a:t>
            </a:r>
            <a:endParaRPr lang="en-US" dirty="0">
              <a:latin typeface="Verdana"/>
              <a:cs typeface="Verdana"/>
            </a:endParaRPr>
          </a:p>
        </p:txBody>
      </p:sp>
    </p:spTree>
    <p:extLst>
      <p:ext uri="{BB962C8B-B14F-4D97-AF65-F5344CB8AC3E}">
        <p14:creationId xmlns:p14="http://schemas.microsoft.com/office/powerpoint/2010/main" val="2448711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left)">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left)">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wipe(left)">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wipe(left)">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wipe(left)">
                                      <p:cBhvr>
                                        <p:cTn id="4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cs typeface="Verdana"/>
              </a:rPr>
              <a:t>Iceland – </a:t>
            </a:r>
            <a:r>
              <a:rPr lang="en-US" altLang="en-US" i="1" dirty="0">
                <a:solidFill>
                  <a:srgbClr val="C00000"/>
                </a:solidFill>
                <a:cs typeface="Verdana"/>
              </a:rPr>
              <a:t>The Policy Response </a:t>
            </a:r>
            <a:r>
              <a:rPr lang="en-US" altLang="en-US" sz="1600" dirty="0">
                <a:cs typeface="Verdana"/>
              </a:rPr>
              <a:t>(continued</a:t>
            </a:r>
            <a:r>
              <a:rPr lang="en-US" altLang="en-US" sz="1600" dirty="0" smtClean="0">
                <a:cs typeface="Verdana"/>
              </a:rPr>
              <a:t>)</a:t>
            </a:r>
            <a:endParaRPr lang="en-US" dirty="0"/>
          </a:p>
        </p:txBody>
      </p:sp>
      <p:pic>
        <p:nvPicPr>
          <p:cNvPr id="7" name="Picture 6" descr="MiniCase_ex02_D.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524000"/>
            <a:ext cx="8295585" cy="4323276"/>
          </a:xfrm>
          <a:prstGeom prst="rect">
            <a:avLst/>
          </a:prstGeom>
        </p:spPr>
      </p:pic>
    </p:spTree>
    <p:extLst>
      <p:ext uri="{BB962C8B-B14F-4D97-AF65-F5344CB8AC3E}">
        <p14:creationId xmlns:p14="http://schemas.microsoft.com/office/powerpoint/2010/main" val="2739053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625" y="1509632"/>
            <a:ext cx="8747185" cy="4616648"/>
          </a:xfrm>
          <a:prstGeom prst="rect">
            <a:avLst/>
          </a:prstGeom>
          <a:noFill/>
        </p:spPr>
        <p:txBody>
          <a:bodyPr wrap="square" rtlCol="0">
            <a:spAutoFit/>
          </a:bodyPr>
          <a:lstStyle/>
          <a:p>
            <a:pPr marL="285750" indent="-285750">
              <a:buFont typeface="Arial" panose="020B0604020202020204" pitchFamily="34" charset="0"/>
              <a:buChar char="•"/>
            </a:pPr>
            <a:r>
              <a:rPr lang="en-US" sz="1400" b="1" dirty="0"/>
              <a:t>The governing authorities surviving in office in </a:t>
            </a:r>
            <a:r>
              <a:rPr lang="en-US" sz="1400" b="1" dirty="0" smtClean="0"/>
              <a:t>the fall </a:t>
            </a:r>
            <a:r>
              <a:rPr lang="en-US" sz="1400" b="1" dirty="0"/>
              <a:t>of 2008 undertook a thee-point emergency plan: </a:t>
            </a:r>
            <a:endParaRPr lang="en-US" sz="1400" b="1" dirty="0" smtClean="0"/>
          </a:p>
          <a:p>
            <a:pPr marL="800100" lvl="1" indent="-342900">
              <a:buFont typeface="+mj-lt"/>
              <a:buAutoNum type="arabicParenR"/>
            </a:pPr>
            <a:r>
              <a:rPr lang="en-US" sz="1400" b="1" dirty="0" smtClean="0"/>
              <a:t>stabilize </a:t>
            </a:r>
            <a:r>
              <a:rPr lang="en-US" sz="1400" b="1" dirty="0"/>
              <a:t>the exchange rate; </a:t>
            </a:r>
            <a:endParaRPr lang="en-US" sz="1400" b="1" dirty="0" smtClean="0"/>
          </a:p>
          <a:p>
            <a:pPr marL="800100" lvl="1" indent="-342900">
              <a:buFont typeface="+mj-lt"/>
              <a:buAutoNum type="arabicParenR"/>
            </a:pPr>
            <a:r>
              <a:rPr lang="en-US" sz="1400" b="1" dirty="0" smtClean="0"/>
              <a:t>regain </a:t>
            </a:r>
            <a:r>
              <a:rPr lang="en-US" sz="1400" b="1" dirty="0"/>
              <a:t>fiscal sustainability</a:t>
            </a:r>
            <a:r>
              <a:rPr lang="en-US" sz="1400" b="1" dirty="0" smtClean="0"/>
              <a:t>; and </a:t>
            </a:r>
          </a:p>
          <a:p>
            <a:pPr marL="800100" lvl="1" indent="-342900">
              <a:buFont typeface="+mj-lt"/>
              <a:buAutoNum type="arabicParenR"/>
            </a:pPr>
            <a:r>
              <a:rPr lang="en-US" sz="1400" b="1" dirty="0" smtClean="0"/>
              <a:t>rebuild </a:t>
            </a:r>
            <a:r>
              <a:rPr lang="en-US" sz="1400" b="1" dirty="0"/>
              <a:t>the financial sector. </a:t>
            </a:r>
            <a:endParaRPr lang="en-US" sz="1400" b="1" dirty="0" smtClean="0"/>
          </a:p>
          <a:p>
            <a:pPr marL="342900" indent="-342900">
              <a:buFont typeface="Arial" panose="020B0604020202020204" pitchFamily="34" charset="0"/>
              <a:buChar char="•"/>
            </a:pPr>
            <a:r>
              <a:rPr lang="en-US" sz="1400" b="1" dirty="0" smtClean="0"/>
              <a:t>The </a:t>
            </a:r>
            <a:r>
              <a:rPr lang="en-US" sz="1400" b="1" dirty="0"/>
              <a:t>primary tool </a:t>
            </a:r>
            <a:r>
              <a:rPr lang="en-US" sz="1400" b="1" dirty="0" smtClean="0"/>
              <a:t>was capital </a:t>
            </a:r>
            <a:r>
              <a:rPr lang="en-US" sz="1400" b="1" dirty="0"/>
              <a:t>controls. </a:t>
            </a:r>
            <a:endParaRPr lang="en-US" sz="1400" b="1" dirty="0" smtClean="0"/>
          </a:p>
          <a:p>
            <a:pPr marL="800100" lvl="1" indent="-342900">
              <a:buFont typeface="Courier New" panose="02070309020205020404" pitchFamily="49" charset="0"/>
              <a:buChar char="o"/>
            </a:pPr>
            <a:r>
              <a:rPr lang="en-US" sz="1400" dirty="0" smtClean="0"/>
              <a:t>Iceland </a:t>
            </a:r>
            <a:r>
              <a:rPr lang="en-US" sz="1400" dirty="0"/>
              <a:t>shut down the borders and </a:t>
            </a:r>
            <a:r>
              <a:rPr lang="en-US" sz="1400" dirty="0" smtClean="0"/>
              <a:t>the Internet </a:t>
            </a:r>
            <a:r>
              <a:rPr lang="en-US" sz="1400" dirty="0"/>
              <a:t>lines for moving capital into or out of the country.</a:t>
            </a:r>
          </a:p>
          <a:p>
            <a:pPr marL="285750" indent="-285750">
              <a:buFont typeface="Arial" panose="020B0604020202020204" pitchFamily="34" charset="0"/>
              <a:buChar char="•"/>
            </a:pPr>
            <a:r>
              <a:rPr lang="en-US" sz="1400" b="1" dirty="0"/>
              <a:t>The most immediate problem was the exchange rate</a:t>
            </a:r>
            <a:r>
              <a:rPr lang="en-US" sz="1400" b="1" dirty="0" smtClean="0"/>
              <a:t>.</a:t>
            </a:r>
          </a:p>
          <a:p>
            <a:pPr marL="742950" lvl="1" indent="-285750">
              <a:buFont typeface="Courier New" panose="02070309020205020404" pitchFamily="49" charset="0"/>
              <a:buChar char="o"/>
            </a:pPr>
            <a:r>
              <a:rPr lang="en-US" sz="1400" dirty="0"/>
              <a:t>The falling krona had decimated purchasing power, </a:t>
            </a:r>
            <a:r>
              <a:rPr lang="en-US" sz="1400" dirty="0" smtClean="0"/>
              <a:t>and the </a:t>
            </a:r>
            <a:r>
              <a:rPr lang="en-US" sz="1400" dirty="0"/>
              <a:t>rising prices of imported goods were adding even </a:t>
            </a:r>
            <a:r>
              <a:rPr lang="en-US" sz="1400" dirty="0" smtClean="0"/>
              <a:t>more inflationary </a:t>
            </a:r>
            <a:r>
              <a:rPr lang="en-US" sz="1400" dirty="0"/>
              <a:t>pressure</a:t>
            </a:r>
            <a:r>
              <a:rPr lang="en-US" sz="1400" dirty="0" smtClean="0"/>
              <a:t>.</a:t>
            </a:r>
          </a:p>
          <a:p>
            <a:pPr marL="285750" indent="-285750">
              <a:buFont typeface="Arial" panose="020B0604020202020204" pitchFamily="34" charset="0"/>
              <a:buChar char="•"/>
            </a:pPr>
            <a:r>
              <a:rPr lang="en-US" sz="1400" b="1" dirty="0"/>
              <a:t>The bank failures (without bailout) raised </a:t>
            </a:r>
            <a:r>
              <a:rPr lang="en-US" sz="1400" b="1" dirty="0" smtClean="0"/>
              <a:t>serious and </a:t>
            </a:r>
            <a:r>
              <a:rPr lang="en-US" sz="1400" b="1" dirty="0"/>
              <a:t>contentious discussions between Iceland and </a:t>
            </a:r>
            <a:r>
              <a:rPr lang="en-US" sz="1400" b="1" dirty="0" smtClean="0"/>
              <a:t>other authorities </a:t>
            </a:r>
            <a:r>
              <a:rPr lang="en-US" sz="1400" b="1" dirty="0"/>
              <a:t>in the United Kingdom, the EU, the Netherlands</a:t>
            </a:r>
            <a:r>
              <a:rPr lang="en-US" sz="1400" b="1" dirty="0" smtClean="0"/>
              <a:t>, and </a:t>
            </a:r>
            <a:r>
              <a:rPr lang="en-US" sz="1400" b="1" dirty="0"/>
              <a:t>elsewhere. </a:t>
            </a:r>
            <a:endParaRPr lang="en-US" sz="1400" b="1" dirty="0" smtClean="0"/>
          </a:p>
          <a:p>
            <a:pPr marL="742950" lvl="1" indent="-285750">
              <a:buFont typeface="Courier New" panose="02070309020205020404" pitchFamily="49" charset="0"/>
              <a:buChar char="o"/>
            </a:pPr>
            <a:r>
              <a:rPr lang="en-US" sz="1400" dirty="0" smtClean="0"/>
              <a:t>Because </a:t>
            </a:r>
            <a:r>
              <a:rPr lang="en-US" sz="1400" dirty="0"/>
              <a:t>so many of the deposits </a:t>
            </a:r>
            <a:r>
              <a:rPr lang="en-US" sz="1400" dirty="0" smtClean="0"/>
              <a:t>in Iceland </a:t>
            </a:r>
            <a:r>
              <a:rPr lang="en-US" sz="1400" dirty="0"/>
              <a:t>banks were from foreign depositors, </a:t>
            </a:r>
            <a:r>
              <a:rPr lang="en-US" sz="1400" dirty="0" smtClean="0"/>
              <a:t>home-country authorities </a:t>
            </a:r>
            <a:r>
              <a:rPr lang="en-US" sz="1400" dirty="0"/>
              <a:t>wanted assurance that their citizens’ </a:t>
            </a:r>
            <a:r>
              <a:rPr lang="en-US" sz="1400" dirty="0" smtClean="0"/>
              <a:t>financial assets </a:t>
            </a:r>
            <a:r>
              <a:rPr lang="en-US" sz="1400" dirty="0"/>
              <a:t>would be protected. </a:t>
            </a:r>
            <a:endParaRPr lang="en-US" sz="1400" dirty="0" smtClean="0"/>
          </a:p>
          <a:p>
            <a:pPr marL="742950" lvl="1" indent="-285750">
              <a:buFont typeface="Courier New" panose="02070309020205020404" pitchFamily="49" charset="0"/>
              <a:buChar char="o"/>
            </a:pPr>
            <a:r>
              <a:rPr lang="en-US" sz="1400" dirty="0" smtClean="0"/>
              <a:t>In </a:t>
            </a:r>
            <a:r>
              <a:rPr lang="en-US" sz="1400" dirty="0"/>
              <a:t>Iceland, although the </a:t>
            </a:r>
            <a:r>
              <a:rPr lang="en-US" sz="1400" dirty="0" smtClean="0"/>
              <a:t>government guaranteed </a:t>
            </a:r>
            <a:r>
              <a:rPr lang="en-US" sz="1400" dirty="0"/>
              <a:t>domestic residents that their </a:t>
            </a:r>
            <a:r>
              <a:rPr lang="en-US" sz="1400" dirty="0" smtClean="0"/>
              <a:t>money was </a:t>
            </a:r>
            <a:r>
              <a:rPr lang="en-US" sz="1400" dirty="0"/>
              <a:t>insured (up to a limit), foreign depositors were not.</a:t>
            </a:r>
          </a:p>
          <a:p>
            <a:pPr marL="285750" indent="-285750">
              <a:buFont typeface="Arial" panose="020B0604020202020204" pitchFamily="34" charset="0"/>
              <a:buChar char="•"/>
            </a:pPr>
            <a:r>
              <a:rPr lang="en-US" sz="1400" b="1" dirty="0"/>
              <a:t>Foreign residents holding accounts with Icelandic </a:t>
            </a:r>
            <a:r>
              <a:rPr lang="en-US" sz="1400" b="1" dirty="0" smtClean="0"/>
              <a:t>financial institutions </a:t>
            </a:r>
            <a:r>
              <a:rPr lang="en-US" sz="1400" b="1" dirty="0"/>
              <a:t>were prohibited from pulling the money out </a:t>
            </a:r>
            <a:r>
              <a:rPr lang="en-US" sz="1400" b="1" dirty="0" smtClean="0"/>
              <a:t>of Iceland </a:t>
            </a:r>
            <a:r>
              <a:rPr lang="en-US" sz="1400" b="1" dirty="0"/>
              <a:t>and out of the krona.</a:t>
            </a:r>
          </a:p>
        </p:txBody>
      </p:sp>
      <p:sp>
        <p:nvSpPr>
          <p:cNvPr id="2" name="Title 1"/>
          <p:cNvSpPr>
            <a:spLocks noGrp="1"/>
          </p:cNvSpPr>
          <p:nvPr>
            <p:ph type="title"/>
          </p:nvPr>
        </p:nvSpPr>
        <p:spPr/>
        <p:txBody>
          <a:bodyPr/>
          <a:lstStyle/>
          <a:p>
            <a:r>
              <a:rPr lang="en-US" altLang="en-US" dirty="0">
                <a:cs typeface="Verdana"/>
              </a:rPr>
              <a:t>Iceland – </a:t>
            </a:r>
            <a:r>
              <a:rPr lang="en-US" altLang="en-US" i="1" dirty="0">
                <a:solidFill>
                  <a:srgbClr val="C00000"/>
                </a:solidFill>
                <a:cs typeface="Verdana"/>
              </a:rPr>
              <a:t>The Policy Response </a:t>
            </a:r>
            <a:r>
              <a:rPr lang="en-US" altLang="en-US" sz="1600" dirty="0">
                <a:cs typeface="Verdana"/>
              </a:rPr>
              <a:t>(continued</a:t>
            </a:r>
            <a:r>
              <a:rPr lang="en-US" altLang="en-US" sz="1600" dirty="0" smtClean="0">
                <a:cs typeface="Verdana"/>
              </a:rPr>
              <a:t>)</a:t>
            </a:r>
            <a:endParaRPr lang="en-US" dirty="0"/>
          </a:p>
        </p:txBody>
      </p:sp>
    </p:spTree>
    <p:extLst>
      <p:ext uri="{BB962C8B-B14F-4D97-AF65-F5344CB8AC3E}">
        <p14:creationId xmlns:p14="http://schemas.microsoft.com/office/powerpoint/2010/main" val="2321552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left)">
                                      <p:cBhvr>
                                        <p:cTn id="10" dur="500"/>
                                        <p:tgtEl>
                                          <p:spTgt spid="4">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wipe(left)">
                                      <p:cBhvr>
                                        <p:cTn id="13" dur="500"/>
                                        <p:tgtEl>
                                          <p:spTgt spid="4">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wipe(left)">
                                      <p:cBhvr>
                                        <p:cTn id="16" dur="500"/>
                                        <p:tgtEl>
                                          <p:spTgt spid="4">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wipe(left)">
                                      <p:cBhvr>
                                        <p:cTn id="21" dur="500"/>
                                        <p:tgtEl>
                                          <p:spTgt spid="4">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wipe(left)">
                                      <p:cBhvr>
                                        <p:cTn id="24" dur="500"/>
                                        <p:tgtEl>
                                          <p:spTgt spid="4">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Effect transition="in" filter="wipe(left)">
                                      <p:cBhvr>
                                        <p:cTn id="29" dur="500"/>
                                        <p:tgtEl>
                                          <p:spTgt spid="4">
                                            <p:txEl>
                                              <p:pRg st="6" end="6"/>
                                            </p:txEl>
                                          </p:spTgt>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4">
                                            <p:txEl>
                                              <p:pRg st="7" end="7"/>
                                            </p:txEl>
                                          </p:spTgt>
                                        </p:tgtEl>
                                        <p:attrNameLst>
                                          <p:attrName>style.visibility</p:attrName>
                                        </p:attrNameLst>
                                      </p:cBhvr>
                                      <p:to>
                                        <p:strVal val="visible"/>
                                      </p:to>
                                    </p:set>
                                    <p:animEffect transition="in" filter="wipe(left)">
                                      <p:cBhvr>
                                        <p:cTn id="32" dur="500"/>
                                        <p:tgtEl>
                                          <p:spTgt spid="4">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Effect transition="in" filter="wipe(left)">
                                      <p:cBhvr>
                                        <p:cTn id="37" dur="500"/>
                                        <p:tgtEl>
                                          <p:spTgt spid="4">
                                            <p:txEl>
                                              <p:pRg st="8" end="8"/>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
                                            <p:txEl>
                                              <p:pRg st="9" end="9"/>
                                            </p:txEl>
                                          </p:spTgt>
                                        </p:tgtEl>
                                        <p:attrNameLst>
                                          <p:attrName>style.visibility</p:attrName>
                                        </p:attrNameLst>
                                      </p:cBhvr>
                                      <p:to>
                                        <p:strVal val="visible"/>
                                      </p:to>
                                    </p:set>
                                    <p:animEffect transition="in" filter="wipe(left)">
                                      <p:cBhvr>
                                        <p:cTn id="40" dur="500"/>
                                        <p:tgtEl>
                                          <p:spTgt spid="4">
                                            <p:txEl>
                                              <p:pRg st="9" end="9"/>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animEffect transition="in" filter="wipe(left)">
                                      <p:cBhvr>
                                        <p:cTn id="43" dur="500"/>
                                        <p:tgtEl>
                                          <p:spTgt spid="4">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4">
                                            <p:txEl>
                                              <p:pRg st="11" end="11"/>
                                            </p:txEl>
                                          </p:spTgt>
                                        </p:tgtEl>
                                        <p:attrNameLst>
                                          <p:attrName>style.visibility</p:attrName>
                                        </p:attrNameLst>
                                      </p:cBhvr>
                                      <p:to>
                                        <p:strVal val="visible"/>
                                      </p:to>
                                    </p:set>
                                    <p:animEffect transition="in" filter="wipe(left)">
                                      <p:cBhvr>
                                        <p:cTn id="48"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625" y="1509632"/>
            <a:ext cx="8747185" cy="4524314"/>
          </a:xfrm>
          <a:prstGeom prst="rect">
            <a:avLst/>
          </a:prstGeom>
          <a:noFill/>
        </p:spPr>
        <p:txBody>
          <a:bodyPr wrap="square" rtlCol="0">
            <a:spAutoFit/>
          </a:bodyPr>
          <a:lstStyle/>
          <a:p>
            <a:pPr marL="285750" indent="-285750">
              <a:buFont typeface="Arial" panose="020B0604020202020204" pitchFamily="34" charset="0"/>
              <a:buChar char="•"/>
            </a:pPr>
            <a:r>
              <a:rPr lang="en-US" sz="1200" b="1" dirty="0"/>
              <a:t>Interestingly, in the years since the crisis, there has been </a:t>
            </a:r>
            <a:r>
              <a:rPr lang="en-US" sz="1200" b="1" dirty="0" smtClean="0"/>
              <a:t>a reversal </a:t>
            </a:r>
            <a:r>
              <a:rPr lang="en-US" sz="1200" b="1" dirty="0"/>
              <a:t>(or as one writer described it, 20-20-20-20 hindsight</a:t>
            </a:r>
            <a:r>
              <a:rPr lang="en-US" sz="1200" b="1" dirty="0" smtClean="0"/>
              <a:t>) in </a:t>
            </a:r>
            <a:r>
              <a:rPr lang="en-US" sz="1200" b="1" dirty="0"/>
              <a:t>the assessment of Iceland’s response to the crisis.</a:t>
            </a:r>
          </a:p>
          <a:p>
            <a:pPr marL="285750" indent="-285750">
              <a:buFont typeface="Arial" panose="020B0604020202020204" pitchFamily="34" charset="0"/>
              <a:buChar char="•"/>
            </a:pPr>
            <a:r>
              <a:rPr lang="en-US" sz="1200" b="1" dirty="0"/>
              <a:t>In the first few years it was believed that Iceland’s </a:t>
            </a:r>
            <a:r>
              <a:rPr lang="en-US" sz="1200" b="1" dirty="0" smtClean="0"/>
              <a:t>recovery would </a:t>
            </a:r>
            <a:r>
              <a:rPr lang="en-US" sz="1200" b="1" dirty="0"/>
              <a:t>be shorter and stronger than other European </a:t>
            </a:r>
            <a:r>
              <a:rPr lang="en-US" sz="1200" b="1" dirty="0" smtClean="0"/>
              <a:t>countries falling </a:t>
            </a:r>
            <a:r>
              <a:rPr lang="en-US" sz="1200" b="1" dirty="0"/>
              <a:t>into crisis in 2009 and 2010, like Ireland, Estonia</a:t>
            </a:r>
            <a:r>
              <a:rPr lang="en-US" sz="1200" b="1" dirty="0" smtClean="0"/>
              <a:t>, and </a:t>
            </a:r>
            <a:r>
              <a:rPr lang="en-US" sz="1200" b="1" dirty="0"/>
              <a:t>others. </a:t>
            </a:r>
            <a:endParaRPr lang="en-US" sz="1200" b="1" dirty="0" smtClean="0"/>
          </a:p>
          <a:p>
            <a:pPr marL="285750" indent="-285750">
              <a:buFont typeface="Arial" panose="020B0604020202020204" pitchFamily="34" charset="0"/>
              <a:buChar char="•"/>
            </a:pPr>
            <a:r>
              <a:rPr lang="en-US" sz="1200" b="1" dirty="0" smtClean="0"/>
              <a:t>But </a:t>
            </a:r>
            <a:r>
              <a:rPr lang="en-US" sz="1200" b="1" dirty="0"/>
              <a:t>then, after a few more years of experience</a:t>
            </a:r>
            <a:r>
              <a:rPr lang="en-US" sz="1200" b="1" dirty="0" smtClean="0"/>
              <a:t>, revised </a:t>
            </a:r>
            <a:r>
              <a:rPr lang="en-US" sz="1200" b="1" dirty="0"/>
              <a:t>hindsight concluded that Iceland’s recovery </a:t>
            </a:r>
            <a:r>
              <a:rPr lang="en-US" sz="1200" b="1" dirty="0" smtClean="0"/>
              <a:t>has been </a:t>
            </a:r>
            <a:r>
              <a:rPr lang="en-US" sz="1200" b="1" dirty="0"/>
              <a:t>slower, weaker, and less successful than that of others</a:t>
            </a:r>
            <a:r>
              <a:rPr lang="en-US" sz="1200" b="1" dirty="0" smtClean="0"/>
              <a:t>, partly </a:t>
            </a:r>
            <a:r>
              <a:rPr lang="en-US" sz="1200" b="1" dirty="0"/>
              <a:t>a result of allowing the banks to fail, partly a result </a:t>
            </a:r>
            <a:r>
              <a:rPr lang="en-US" sz="1200" b="1" dirty="0" smtClean="0"/>
              <a:t>of the </a:t>
            </a:r>
            <a:r>
              <a:rPr lang="en-US" sz="1200" b="1" dirty="0"/>
              <a:t>country’s “addiction” to capital controls.</a:t>
            </a:r>
          </a:p>
          <a:p>
            <a:pPr marL="285750" indent="-285750">
              <a:buFont typeface="Arial" panose="020B0604020202020204" pitchFamily="34" charset="0"/>
              <a:buChar char="•"/>
            </a:pPr>
            <a:r>
              <a:rPr lang="en-US" sz="1200" b="1" dirty="0"/>
              <a:t>And the lessons? What are the lessons to be taken </a:t>
            </a:r>
            <a:r>
              <a:rPr lang="en-US" sz="1200" b="1" dirty="0" smtClean="0"/>
              <a:t>from the </a:t>
            </a:r>
            <a:r>
              <a:rPr lang="en-US" sz="1200" b="1" dirty="0"/>
              <a:t>Icelandic saga? </a:t>
            </a:r>
            <a:endParaRPr lang="en-US" sz="1200" b="1" dirty="0" smtClean="0"/>
          </a:p>
          <a:p>
            <a:pPr marL="742950" lvl="1" indent="-285750">
              <a:buFont typeface="Courier New" panose="02070309020205020404" pitchFamily="49" charset="0"/>
              <a:buChar char="o"/>
            </a:pPr>
            <a:r>
              <a:rPr lang="en-US" sz="1200" dirty="0" smtClean="0"/>
              <a:t>Deregulation </a:t>
            </a:r>
            <a:r>
              <a:rPr lang="en-US" sz="1200" dirty="0"/>
              <a:t>of the financial </a:t>
            </a:r>
            <a:r>
              <a:rPr lang="en-US" sz="1200" dirty="0" smtClean="0"/>
              <a:t>system is </a:t>
            </a:r>
            <a:r>
              <a:rPr lang="en-US" sz="1200" dirty="0"/>
              <a:t>risky? </a:t>
            </a:r>
            <a:endParaRPr lang="en-US" sz="1200" dirty="0" smtClean="0"/>
          </a:p>
          <a:p>
            <a:pPr marL="742950" lvl="1" indent="-285750">
              <a:buFont typeface="Courier New" panose="02070309020205020404" pitchFamily="49" charset="0"/>
              <a:buChar char="o"/>
            </a:pPr>
            <a:r>
              <a:rPr lang="en-US" sz="1200" dirty="0" smtClean="0"/>
              <a:t>Banks </a:t>
            </a:r>
            <a:r>
              <a:rPr lang="en-US" sz="1200" dirty="0"/>
              <a:t>and bankers are not to be trusted? </a:t>
            </a:r>
            <a:endParaRPr lang="en-US" sz="1200" dirty="0" smtClean="0"/>
          </a:p>
          <a:p>
            <a:pPr marL="742950" lvl="1" indent="-285750">
              <a:buFont typeface="Courier New" panose="02070309020205020404" pitchFamily="49" charset="0"/>
              <a:buChar char="o"/>
            </a:pPr>
            <a:r>
              <a:rPr lang="en-US" sz="1200" dirty="0" err="1" smtClean="0"/>
              <a:t>Crossborder</a:t>
            </a:r>
            <a:r>
              <a:rPr lang="en-US" sz="1200" dirty="0" smtClean="0"/>
              <a:t> banking </a:t>
            </a:r>
            <a:r>
              <a:rPr lang="en-US" sz="1200" dirty="0"/>
              <a:t>is risky? </a:t>
            </a:r>
            <a:endParaRPr lang="en-US" sz="1200" dirty="0" smtClean="0"/>
          </a:p>
          <a:p>
            <a:pPr marL="742950" lvl="1" indent="-285750">
              <a:buFont typeface="Courier New" panose="02070309020205020404" pitchFamily="49" charset="0"/>
              <a:buChar char="o"/>
            </a:pPr>
            <a:r>
              <a:rPr lang="en-US" sz="1200" dirty="0" smtClean="0"/>
              <a:t>Inadequate </a:t>
            </a:r>
            <a:r>
              <a:rPr lang="en-US" sz="1200" dirty="0"/>
              <a:t>cross-border </a:t>
            </a:r>
            <a:r>
              <a:rPr lang="en-US" sz="1200" dirty="0" smtClean="0"/>
              <a:t>banking regulations </a:t>
            </a:r>
            <a:r>
              <a:rPr lang="en-US" sz="1200" dirty="0"/>
              <a:t>allow banks to borrow too much, where </a:t>
            </a:r>
            <a:r>
              <a:rPr lang="en-US" sz="1200" dirty="0" smtClean="0"/>
              <a:t>they shouldn’t</a:t>
            </a:r>
            <a:r>
              <a:rPr lang="en-US" sz="1200" dirty="0"/>
              <a:t>, and invest too much where they shouldn’t? </a:t>
            </a:r>
            <a:endParaRPr lang="en-US" sz="1200" dirty="0" smtClean="0"/>
          </a:p>
          <a:p>
            <a:pPr marL="742950" lvl="1" indent="-285750">
              <a:buFont typeface="Courier New" panose="02070309020205020404" pitchFamily="49" charset="0"/>
              <a:buChar char="o"/>
            </a:pPr>
            <a:r>
              <a:rPr lang="en-US" sz="1200" dirty="0" smtClean="0"/>
              <a:t>Bank loan </a:t>
            </a:r>
            <a:r>
              <a:rPr lang="en-US" sz="1200" dirty="0"/>
              <a:t>books and bank capital needs to be regulated? </a:t>
            </a:r>
            <a:endParaRPr lang="en-US" sz="1200" dirty="0" smtClean="0"/>
          </a:p>
          <a:p>
            <a:pPr marL="285750" indent="-285750">
              <a:buFont typeface="Arial" panose="020B0604020202020204" pitchFamily="34" charset="0"/>
              <a:buChar char="•"/>
            </a:pPr>
            <a:r>
              <a:rPr lang="en-US" sz="1200" b="1" dirty="0" smtClean="0"/>
              <a:t>Small countries </a:t>
            </a:r>
            <a:r>
              <a:rPr lang="en-US" sz="1200" b="1" dirty="0"/>
              <a:t>cannot conduct independent monetary policy</a:t>
            </a:r>
            <a:r>
              <a:rPr lang="en-US" sz="1200" b="1" dirty="0" smtClean="0"/>
              <a:t>? Small </a:t>
            </a:r>
            <a:r>
              <a:rPr lang="en-US" sz="1200" b="1" dirty="0"/>
              <a:t>fish should not swim in big ponds? Or . . .</a:t>
            </a:r>
          </a:p>
          <a:p>
            <a:pPr marL="285750" indent="-285750">
              <a:buFont typeface="Arial" panose="020B0604020202020204" pitchFamily="34" charset="0"/>
              <a:buChar char="•"/>
            </a:pPr>
            <a:endParaRPr lang="en-US" sz="1200" b="1" dirty="0" smtClean="0"/>
          </a:p>
          <a:p>
            <a:r>
              <a:rPr lang="en-US" sz="1200" b="1" i="1" dirty="0" smtClean="0">
                <a:solidFill>
                  <a:srgbClr val="C00000"/>
                </a:solidFill>
              </a:rPr>
              <a:t>The </a:t>
            </a:r>
            <a:r>
              <a:rPr lang="en-US" sz="1200" b="1" i="1" dirty="0">
                <a:solidFill>
                  <a:srgbClr val="C00000"/>
                </a:solidFill>
              </a:rPr>
              <a:t>paper concludes that, to prevent future crises of </a:t>
            </a:r>
            <a:r>
              <a:rPr lang="en-US" sz="1200" b="1" i="1" dirty="0" smtClean="0">
                <a:solidFill>
                  <a:srgbClr val="C00000"/>
                </a:solidFill>
              </a:rPr>
              <a:t>similar proportions</a:t>
            </a:r>
            <a:r>
              <a:rPr lang="en-US" sz="1200" b="1" i="1" dirty="0">
                <a:solidFill>
                  <a:srgbClr val="C00000"/>
                </a:solidFill>
              </a:rPr>
              <a:t>, it is impossible for a small country </a:t>
            </a:r>
            <a:r>
              <a:rPr lang="en-US" sz="1200" b="1" i="1" dirty="0" smtClean="0">
                <a:solidFill>
                  <a:srgbClr val="C00000"/>
                </a:solidFill>
              </a:rPr>
              <a:t>to have </a:t>
            </a:r>
            <a:r>
              <a:rPr lang="en-US" sz="1200" b="1" i="1" dirty="0">
                <a:solidFill>
                  <a:srgbClr val="C00000"/>
                </a:solidFill>
              </a:rPr>
              <a:t>a large international banking sector, its own </a:t>
            </a:r>
            <a:r>
              <a:rPr lang="en-US" sz="1200" b="1" i="1" dirty="0" smtClean="0">
                <a:solidFill>
                  <a:srgbClr val="C00000"/>
                </a:solidFill>
              </a:rPr>
              <a:t>currency and </a:t>
            </a:r>
            <a:r>
              <a:rPr lang="en-US" sz="1200" b="1" i="1" dirty="0">
                <a:solidFill>
                  <a:srgbClr val="C00000"/>
                </a:solidFill>
              </a:rPr>
              <a:t>an independent monetary policy</a:t>
            </a:r>
            <a:r>
              <a:rPr lang="en-US" sz="1200" b="1" i="1" dirty="0" smtClean="0">
                <a:solidFill>
                  <a:srgbClr val="C00000"/>
                </a:solidFill>
              </a:rPr>
              <a:t>.</a:t>
            </a:r>
            <a:r>
              <a:rPr lang="en-US" sz="1200" i="1" dirty="0">
                <a:solidFill>
                  <a:srgbClr val="C00000"/>
                </a:solidFill>
              </a:rPr>
              <a:t> </a:t>
            </a:r>
            <a:endParaRPr lang="en-US" sz="1200" i="1" dirty="0" smtClean="0">
              <a:solidFill>
                <a:srgbClr val="C00000"/>
              </a:solidFill>
            </a:endParaRPr>
          </a:p>
          <a:p>
            <a:r>
              <a:rPr lang="en-US" sz="1200" dirty="0" smtClean="0"/>
              <a:t>—“</a:t>
            </a:r>
            <a:r>
              <a:rPr lang="en-US" sz="1200" dirty="0"/>
              <a:t>Iceland’s Economic and Financial Crisis: Causes, Consequences and Implications,” by Rob </a:t>
            </a:r>
            <a:r>
              <a:rPr lang="en-US" sz="1200" dirty="0" err="1"/>
              <a:t>Spruk</a:t>
            </a:r>
            <a:r>
              <a:rPr lang="en-US" sz="1200" dirty="0"/>
              <a:t>, European Enterprise Institute, 23 February 2010.</a:t>
            </a:r>
          </a:p>
          <a:p>
            <a:pPr marL="285750" indent="-285750">
              <a:buFont typeface="Arial" panose="020B0604020202020204" pitchFamily="34" charset="0"/>
              <a:buChar char="•"/>
            </a:pPr>
            <a:endParaRPr lang="en-US" sz="1200" b="1" dirty="0"/>
          </a:p>
        </p:txBody>
      </p:sp>
      <p:sp>
        <p:nvSpPr>
          <p:cNvPr id="3" name="Title 2"/>
          <p:cNvSpPr>
            <a:spLocks noGrp="1"/>
          </p:cNvSpPr>
          <p:nvPr>
            <p:ph type="title"/>
          </p:nvPr>
        </p:nvSpPr>
        <p:spPr/>
        <p:txBody>
          <a:bodyPr/>
          <a:lstStyle/>
          <a:p>
            <a:r>
              <a:rPr lang="en-US" altLang="en-US" dirty="0">
                <a:cs typeface="Arial" panose="020B0604020202020204" pitchFamily="34" charset="0"/>
              </a:rPr>
              <a:t>Iceland: </a:t>
            </a:r>
            <a:r>
              <a:rPr lang="en-US" altLang="en-US" i="1" dirty="0">
                <a:solidFill>
                  <a:srgbClr val="C00000"/>
                </a:solidFill>
                <a:cs typeface="Arial" panose="020B0604020202020204" pitchFamily="34" charset="0"/>
              </a:rPr>
              <a:t>20-20 </a:t>
            </a:r>
            <a:r>
              <a:rPr lang="en-US" altLang="en-US" i="1" dirty="0" smtClean="0">
                <a:solidFill>
                  <a:srgbClr val="C00000"/>
                </a:solidFill>
                <a:cs typeface="Arial" panose="020B0604020202020204" pitchFamily="34" charset="0"/>
              </a:rPr>
              <a:t>Hindsight</a:t>
            </a:r>
            <a:endParaRPr lang="en-US" dirty="0"/>
          </a:p>
        </p:txBody>
      </p:sp>
    </p:spTree>
    <p:extLst>
      <p:ext uri="{BB962C8B-B14F-4D97-AF65-F5344CB8AC3E}">
        <p14:creationId xmlns:p14="http://schemas.microsoft.com/office/powerpoint/2010/main" val="1138217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left)">
                                      <p:cBhvr>
                                        <p:cTn id="22" dur="500"/>
                                        <p:tgtEl>
                                          <p:spTgt spid="4">
                                            <p:txEl>
                                              <p:pRg st="3" end="3"/>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wipe(left)">
                                      <p:cBhvr>
                                        <p:cTn id="25" dur="500"/>
                                        <p:tgtEl>
                                          <p:spTgt spid="4">
                                            <p:txEl>
                                              <p:pRg st="4" end="4"/>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wipe(left)">
                                      <p:cBhvr>
                                        <p:cTn id="28" dur="500"/>
                                        <p:tgtEl>
                                          <p:spTgt spid="4">
                                            <p:txEl>
                                              <p:pRg st="5" end="5"/>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animEffect transition="in" filter="wipe(left)">
                                      <p:cBhvr>
                                        <p:cTn id="31" dur="500"/>
                                        <p:tgtEl>
                                          <p:spTgt spid="4">
                                            <p:txEl>
                                              <p:pRg st="6" end="6"/>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
                                            <p:txEl>
                                              <p:pRg st="7" end="7"/>
                                            </p:txEl>
                                          </p:spTgt>
                                        </p:tgtEl>
                                        <p:attrNameLst>
                                          <p:attrName>style.visibility</p:attrName>
                                        </p:attrNameLst>
                                      </p:cBhvr>
                                      <p:to>
                                        <p:strVal val="visible"/>
                                      </p:to>
                                    </p:set>
                                    <p:animEffect transition="in" filter="wipe(left)">
                                      <p:cBhvr>
                                        <p:cTn id="34" dur="500"/>
                                        <p:tgtEl>
                                          <p:spTgt spid="4">
                                            <p:txEl>
                                              <p:pRg st="7" end="7"/>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
                                            <p:txEl>
                                              <p:pRg st="8" end="8"/>
                                            </p:txEl>
                                          </p:spTgt>
                                        </p:tgtEl>
                                        <p:attrNameLst>
                                          <p:attrName>style.visibility</p:attrName>
                                        </p:attrNameLst>
                                      </p:cBhvr>
                                      <p:to>
                                        <p:strVal val="visible"/>
                                      </p:to>
                                    </p:set>
                                    <p:animEffect transition="in" filter="wipe(left)">
                                      <p:cBhvr>
                                        <p:cTn id="37" dur="500"/>
                                        <p:tgtEl>
                                          <p:spTgt spid="4">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animEffect transition="in" filter="wipe(left)">
                                      <p:cBhvr>
                                        <p:cTn id="42" dur="500"/>
                                        <p:tgtEl>
                                          <p:spTgt spid="4">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4">
                                            <p:txEl>
                                              <p:pRg st="11" end="11"/>
                                            </p:txEl>
                                          </p:spTgt>
                                        </p:tgtEl>
                                        <p:attrNameLst>
                                          <p:attrName>style.visibility</p:attrName>
                                        </p:attrNameLst>
                                      </p:cBhvr>
                                      <p:to>
                                        <p:strVal val="visible"/>
                                      </p:to>
                                    </p:set>
                                    <p:animEffect transition="in" filter="wipe(left)">
                                      <p:cBhvr>
                                        <p:cTn id="47" dur="500"/>
                                        <p:tgtEl>
                                          <p:spTgt spid="4">
                                            <p:txEl>
                                              <p:pRg st="11" end="1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
                                            <p:txEl>
                                              <p:pRg st="12" end="12"/>
                                            </p:txEl>
                                          </p:spTgt>
                                        </p:tgtEl>
                                        <p:attrNameLst>
                                          <p:attrName>style.visibility</p:attrName>
                                        </p:attrNameLst>
                                      </p:cBhvr>
                                      <p:to>
                                        <p:strVal val="visible"/>
                                      </p:to>
                                    </p:set>
                                    <p:animEffect transition="in" filter="wipe(left)">
                                      <p:cBhvr>
                                        <p:cTn id="52" dur="500"/>
                                        <p:tgtEl>
                                          <p:spTgt spid="4">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2800" dirty="0">
                <a:latin typeface="Verdana"/>
                <a:cs typeface="Verdana"/>
              </a:rPr>
              <a:t>Iceland – A Small Country in a Global Crisis: </a:t>
            </a:r>
            <a:r>
              <a:rPr lang="en-US" altLang="en-US" sz="2800" dirty="0" smtClean="0">
                <a:latin typeface="Verdana"/>
                <a:cs typeface="Verdana"/>
              </a:rPr>
              <a:t> </a:t>
            </a:r>
            <a:r>
              <a:rPr lang="en-US" altLang="en-US" sz="2800" dirty="0" smtClean="0">
                <a:solidFill>
                  <a:srgbClr val="C00000"/>
                </a:solidFill>
                <a:latin typeface="Verdana"/>
                <a:cs typeface="Verdana"/>
              </a:rPr>
              <a:t>Discussion Questions</a:t>
            </a:r>
            <a:endParaRPr lang="en-US" sz="2800" dirty="0">
              <a:latin typeface="Verdana"/>
              <a:cs typeface="Verdana"/>
            </a:endParaRPr>
          </a:p>
        </p:txBody>
      </p:sp>
      <p:sp>
        <p:nvSpPr>
          <p:cNvPr id="4" name="Slide Number Placeholder 3"/>
          <p:cNvSpPr>
            <a:spLocks noGrp="1"/>
          </p:cNvSpPr>
          <p:nvPr>
            <p:ph type="sldNum" sz="quarter" idx="4294967295"/>
          </p:nvPr>
        </p:nvSpPr>
        <p:spPr>
          <a:xfrm>
            <a:off x="0" y="6356350"/>
            <a:ext cx="2057400" cy="365125"/>
          </a:xfrm>
          <a:prstGeom prst="rect">
            <a:avLst/>
          </a:prstGeom>
        </p:spPr>
        <p:txBody>
          <a:bodyPr/>
          <a:lstStyle>
            <a:lvl1pPr>
              <a:defRPr sz="2400">
                <a:solidFill>
                  <a:schemeClr val="tx1"/>
                </a:solidFill>
                <a:latin typeface="Tahoma" panose="020B0604030504040204" pitchFamily="34" charset="0"/>
              </a:defRPr>
            </a:lvl1pPr>
            <a:lvl2pPr marL="742950" indent="-285750">
              <a:defRPr sz="2400">
                <a:solidFill>
                  <a:schemeClr val="tx1"/>
                </a:solidFill>
                <a:latin typeface="Tahoma" panose="020B0604030504040204" pitchFamily="34" charset="0"/>
              </a:defRPr>
            </a:lvl2pPr>
            <a:lvl3pPr marL="1143000" indent="-228600">
              <a:defRPr sz="2400">
                <a:solidFill>
                  <a:schemeClr val="tx1"/>
                </a:solidFill>
                <a:latin typeface="Tahoma" panose="020B0604030504040204" pitchFamily="34" charset="0"/>
              </a:defRPr>
            </a:lvl3pPr>
            <a:lvl4pPr marL="1600200" indent="-228600">
              <a:defRPr sz="2400">
                <a:solidFill>
                  <a:schemeClr val="tx1"/>
                </a:solidFill>
                <a:latin typeface="Tahoma" panose="020B0604030504040204" pitchFamily="34" charset="0"/>
              </a:defRPr>
            </a:lvl4pPr>
            <a:lvl5pPr marL="2057400" indent="-228600">
              <a:defRPr sz="2400">
                <a:solidFill>
                  <a:schemeClr val="tx1"/>
                </a:solidFill>
                <a:latin typeface="Tahoma" panose="020B060403050404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defRPr>
            </a:lvl9pPr>
          </a:lstStyle>
          <a:p>
            <a:r>
              <a:rPr lang="en-US" altLang="en-US" sz="1800">
                <a:solidFill>
                  <a:schemeClr val="bg1"/>
                </a:solidFill>
                <a:latin typeface="Arial" panose="020B0604020202020204" pitchFamily="34" charset="0"/>
              </a:rPr>
              <a:t>11-</a:t>
            </a:r>
            <a:fld id="{AFF9AD01-D654-4867-86D8-DBCFA9CEEC81}" type="slidenum">
              <a:rPr lang="en-US" altLang="en-US" sz="1800">
                <a:solidFill>
                  <a:schemeClr val="bg1"/>
                </a:solidFill>
                <a:latin typeface="Arial" panose="020B0604020202020204" pitchFamily="34" charset="0"/>
              </a:rPr>
              <a:pPr/>
              <a:t>15</a:t>
            </a:fld>
            <a:endParaRPr lang="en-US" altLang="en-US" sz="1800">
              <a:solidFill>
                <a:schemeClr val="bg1"/>
              </a:solidFill>
              <a:latin typeface="Arial" panose="020B0604020202020204" pitchFamily="34" charset="0"/>
            </a:endParaRPr>
          </a:p>
        </p:txBody>
      </p:sp>
      <p:sp>
        <p:nvSpPr>
          <p:cNvPr id="4099" name="Rectangle 2"/>
          <p:cNvSpPr>
            <a:spLocks noGrp="1" noChangeArrowheads="1"/>
          </p:cNvSpPr>
          <p:nvPr>
            <p:ph type="body" idx="4294967295"/>
          </p:nvPr>
        </p:nvSpPr>
        <p:spPr>
          <a:xfrm>
            <a:off x="304800" y="1524000"/>
            <a:ext cx="8443912" cy="4343400"/>
          </a:xfrm>
        </p:spPr>
        <p:txBody>
          <a:bodyPr>
            <a:normAutofit lnSpcReduction="10000"/>
          </a:bodyPr>
          <a:lstStyle/>
          <a:p>
            <a:pPr marL="457200" indent="-457200">
              <a:buFontTx/>
              <a:buAutoNum type="arabicPeriod"/>
            </a:pPr>
            <a:r>
              <a:rPr lang="en-US" altLang="en-US" sz="2000" b="1" dirty="0"/>
              <a:t>Do you think a country the size of Iceland—a Lilliputian</a:t>
            </a:r>
            <a:r>
              <a:rPr lang="en-US" altLang="en-US" sz="2000" b="1" dirty="0" smtClean="0"/>
              <a:t>— is </a:t>
            </a:r>
            <a:r>
              <a:rPr lang="en-US" altLang="en-US" sz="2000" b="1" dirty="0"/>
              <a:t>more or less sensitive to the potential </a:t>
            </a:r>
            <a:r>
              <a:rPr lang="en-US" altLang="en-US" sz="2000" b="1" dirty="0" smtClean="0"/>
              <a:t>impacts of </a:t>
            </a:r>
            <a:r>
              <a:rPr lang="en-US" altLang="en-US" sz="2000" b="1" dirty="0"/>
              <a:t>global capital movements?</a:t>
            </a:r>
          </a:p>
          <a:p>
            <a:pPr marL="457200" indent="-457200">
              <a:buFontTx/>
              <a:buAutoNum type="arabicPeriod"/>
            </a:pPr>
            <a:r>
              <a:rPr lang="en-US" altLang="en-US" sz="2000" b="1" dirty="0" smtClean="0"/>
              <a:t>Many </a:t>
            </a:r>
            <a:r>
              <a:rPr lang="en-US" altLang="en-US" sz="2000" b="1" dirty="0"/>
              <a:t>countries have used interest rate increases </a:t>
            </a:r>
            <a:r>
              <a:rPr lang="en-US" altLang="en-US" sz="2000" b="1" dirty="0" smtClean="0"/>
              <a:t>to protect </a:t>
            </a:r>
            <a:r>
              <a:rPr lang="en-US" altLang="en-US" sz="2000" b="1" dirty="0"/>
              <a:t>their currencies for many years. What are </a:t>
            </a:r>
            <a:r>
              <a:rPr lang="en-US" altLang="en-US" sz="2000" b="1" dirty="0" smtClean="0"/>
              <a:t>the pros </a:t>
            </a:r>
            <a:r>
              <a:rPr lang="en-US" altLang="en-US" sz="2000" b="1" dirty="0"/>
              <a:t>and cons of using this strategy?</a:t>
            </a:r>
          </a:p>
          <a:p>
            <a:pPr marL="457200" indent="-457200">
              <a:buFontTx/>
              <a:buAutoNum type="arabicPeriod"/>
            </a:pPr>
            <a:r>
              <a:rPr lang="en-US" altLang="en-US" sz="2000" b="1" dirty="0" smtClean="0"/>
              <a:t>How </a:t>
            </a:r>
            <a:r>
              <a:rPr lang="en-US" altLang="en-US" sz="2000" b="1" dirty="0"/>
              <a:t>does the Iceland story fit with our </a:t>
            </a:r>
            <a:r>
              <a:rPr lang="en-US" altLang="en-US" sz="2000" b="1" dirty="0" smtClean="0"/>
              <a:t>understanding of </a:t>
            </a:r>
            <a:r>
              <a:rPr lang="en-US" altLang="en-US" sz="2000" b="1" dirty="0"/>
              <a:t>the Impossible Trinity? In your opinion, which </a:t>
            </a:r>
            <a:r>
              <a:rPr lang="en-US" altLang="en-US" sz="2000" b="1" dirty="0" smtClean="0"/>
              <a:t>of the </a:t>
            </a:r>
            <a:r>
              <a:rPr lang="en-US" altLang="en-US" sz="2000" b="1" dirty="0"/>
              <a:t>three elements of the Trinity should Iceland </a:t>
            </a:r>
            <a:r>
              <a:rPr lang="en-US" altLang="en-US" sz="2000" b="1" dirty="0" smtClean="0"/>
              <a:t>have taken </a:t>
            </a:r>
            <a:r>
              <a:rPr lang="en-US" altLang="en-US" sz="2000" b="1" dirty="0"/>
              <a:t>steps to control more?</a:t>
            </a:r>
          </a:p>
          <a:p>
            <a:pPr marL="457200" indent="-457200">
              <a:buFontTx/>
              <a:buAutoNum type="arabicPeriod"/>
            </a:pPr>
            <a:r>
              <a:rPr lang="en-US" altLang="en-US" sz="2000" b="1" dirty="0" smtClean="0"/>
              <a:t>In </a:t>
            </a:r>
            <a:r>
              <a:rPr lang="en-US" altLang="en-US" sz="2000" b="1" dirty="0"/>
              <a:t>the case of Iceland, the country was able to </a:t>
            </a:r>
            <a:r>
              <a:rPr lang="en-US" altLang="en-US" sz="2000" b="1" dirty="0" smtClean="0"/>
              <a:t>sustain a </a:t>
            </a:r>
            <a:r>
              <a:rPr lang="en-US" altLang="en-US" sz="2000" b="1" dirty="0"/>
              <a:t>large current account deficit for several years, </a:t>
            </a:r>
            <a:r>
              <a:rPr lang="en-US" altLang="en-US" sz="2000" b="1" dirty="0" smtClean="0"/>
              <a:t>and at </a:t>
            </a:r>
            <a:r>
              <a:rPr lang="en-US" altLang="en-US" sz="2000" b="1" dirty="0"/>
              <a:t>the same time have ever-rising interest rates </a:t>
            </a:r>
            <a:r>
              <a:rPr lang="en-US" altLang="en-US" sz="2000" b="1" dirty="0" smtClean="0"/>
              <a:t>and a </a:t>
            </a:r>
            <a:r>
              <a:rPr lang="en-US" altLang="en-US" sz="2000" b="1" dirty="0"/>
              <a:t>stronger and stronger currency. Then one day, it </a:t>
            </a:r>
            <a:r>
              <a:rPr lang="en-US" altLang="en-US" sz="2000" b="1" dirty="0" smtClean="0"/>
              <a:t>all changed</a:t>
            </a:r>
            <a:r>
              <a:rPr lang="en-US" altLang="en-US" sz="2000" b="1" dirty="0"/>
              <a:t>. How does that happen?</a:t>
            </a:r>
          </a:p>
        </p:txBody>
      </p:sp>
    </p:spTree>
    <p:extLst>
      <p:ext uri="{BB962C8B-B14F-4D97-AF65-F5344CB8AC3E}">
        <p14:creationId xmlns:p14="http://schemas.microsoft.com/office/powerpoint/2010/main" val="3619644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wipe(left)">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99">
                                            <p:txEl>
                                              <p:pRg st="1" end="1"/>
                                            </p:txEl>
                                          </p:spTgt>
                                        </p:tgtEl>
                                        <p:attrNameLst>
                                          <p:attrName>style.visibility</p:attrName>
                                        </p:attrNameLst>
                                      </p:cBhvr>
                                      <p:to>
                                        <p:strVal val="visible"/>
                                      </p:to>
                                    </p:set>
                                    <p:animEffect transition="in" filter="wipe(left)">
                                      <p:cBhvr>
                                        <p:cTn id="12" dur="500"/>
                                        <p:tgtEl>
                                          <p:spTgt spid="40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099">
                                            <p:txEl>
                                              <p:pRg st="2" end="2"/>
                                            </p:txEl>
                                          </p:spTgt>
                                        </p:tgtEl>
                                        <p:attrNameLst>
                                          <p:attrName>style.visibility</p:attrName>
                                        </p:attrNameLst>
                                      </p:cBhvr>
                                      <p:to>
                                        <p:strVal val="visible"/>
                                      </p:to>
                                    </p:set>
                                    <p:animEffect transition="in" filter="wipe(left)">
                                      <p:cBhvr>
                                        <p:cTn id="17" dur="500"/>
                                        <p:tgtEl>
                                          <p:spTgt spid="40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099">
                                            <p:txEl>
                                              <p:pRg st="3" end="3"/>
                                            </p:txEl>
                                          </p:spTgt>
                                        </p:tgtEl>
                                        <p:attrNameLst>
                                          <p:attrName>style.visibility</p:attrName>
                                        </p:attrNameLst>
                                      </p:cBhvr>
                                      <p:to>
                                        <p:strVal val="visible"/>
                                      </p:to>
                                    </p:set>
                                    <p:animEffect transition="in" filter="wipe(left)">
                                      <p:cBhvr>
                                        <p:cTn id="22" dur="500"/>
                                        <p:tgtEl>
                                          <p:spTgt spid="40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4800" y="1524000"/>
            <a:ext cx="4372571" cy="1785770"/>
          </a:xfrm>
          <a:prstGeom prst="rect">
            <a:avLst/>
          </a:prstGeom>
        </p:spPr>
      </p:pic>
      <p:pic>
        <p:nvPicPr>
          <p:cNvPr id="3" name="Picture 2"/>
          <p:cNvPicPr>
            <a:picLocks noChangeAspect="1"/>
          </p:cNvPicPr>
          <p:nvPr/>
        </p:nvPicPr>
        <p:blipFill>
          <a:blip r:embed="rId3"/>
          <a:stretch>
            <a:fillRect/>
          </a:stretch>
        </p:blipFill>
        <p:spPr>
          <a:xfrm>
            <a:off x="4740044" y="1524000"/>
            <a:ext cx="4230011" cy="3886200"/>
          </a:xfrm>
          <a:prstGeom prst="rect">
            <a:avLst/>
          </a:prstGeom>
        </p:spPr>
      </p:pic>
      <p:sp>
        <p:nvSpPr>
          <p:cNvPr id="6" name="Title 5"/>
          <p:cNvSpPr>
            <a:spLocks noGrp="1"/>
          </p:cNvSpPr>
          <p:nvPr>
            <p:ph type="title"/>
          </p:nvPr>
        </p:nvSpPr>
        <p:spPr/>
        <p:txBody>
          <a:bodyPr/>
          <a:lstStyle/>
          <a:p>
            <a:r>
              <a:rPr lang="en-US" altLang="en-US" dirty="0">
                <a:cs typeface="Arial" panose="020B0604020202020204" pitchFamily="34" charset="0"/>
              </a:rPr>
              <a:t>Mini-Case: Iceland – A Small Country in a Global </a:t>
            </a:r>
            <a:r>
              <a:rPr lang="en-US" altLang="en-US" dirty="0" smtClean="0">
                <a:cs typeface="Arial" panose="020B0604020202020204" pitchFamily="34" charset="0"/>
              </a:rPr>
              <a:t>Crisis</a:t>
            </a:r>
            <a:endParaRPr lang="en-US" dirty="0"/>
          </a:p>
        </p:txBody>
      </p:sp>
    </p:spTree>
    <p:extLst>
      <p:ext uri="{BB962C8B-B14F-4D97-AF65-F5344CB8AC3E}">
        <p14:creationId xmlns:p14="http://schemas.microsoft.com/office/powerpoint/2010/main" val="2149062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US" altLang="en-US" sz="3200" b="1" dirty="0" smtClean="0">
                <a:latin typeface="+mn-lt"/>
                <a:cs typeface="Arial" panose="020B0604020202020204" pitchFamily="34" charset="0"/>
              </a:rPr>
              <a:t>Mini-Case: Iceland – A Small Country in a Global Crisis</a:t>
            </a:r>
          </a:p>
        </p:txBody>
      </p:sp>
      <p:sp>
        <p:nvSpPr>
          <p:cNvPr id="3" name="Content Placeholder 2"/>
          <p:cNvSpPr>
            <a:spLocks noGrp="1"/>
          </p:cNvSpPr>
          <p:nvPr>
            <p:ph idx="1"/>
          </p:nvPr>
        </p:nvSpPr>
        <p:spPr/>
        <p:txBody>
          <a:bodyPr/>
          <a:lstStyle/>
          <a:p>
            <a:pPr marL="0" indent="0">
              <a:buNone/>
            </a:pPr>
            <a:r>
              <a:rPr lang="en-US" sz="1800" b="1" dirty="0"/>
              <a:t>There was the short story, and the longer more complex story. Iceland had seen both. And what was the moral of the story? Was the moral that it’s better to be a </a:t>
            </a:r>
            <a:r>
              <a:rPr lang="en-US" sz="1800" b="1" i="1" dirty="0"/>
              <a:t>big fish in a little pond</a:t>
            </a:r>
            <a:r>
              <a:rPr lang="en-US" sz="1800" b="1" dirty="0"/>
              <a:t>, or was it </a:t>
            </a:r>
            <a:r>
              <a:rPr lang="en-US" sz="1800" b="1" i="1" dirty="0"/>
              <a:t>once burned twice shy</a:t>
            </a:r>
            <a:r>
              <a:rPr lang="en-US" sz="1800" b="1" dirty="0"/>
              <a:t>, or something else?</a:t>
            </a:r>
          </a:p>
          <a:p>
            <a:endParaRPr lang="en-US" sz="1800" dirty="0"/>
          </a:p>
          <a:p>
            <a:pPr marL="285750" indent="-285750">
              <a:buFont typeface="Arial" panose="020B0604020202020204" pitchFamily="34" charset="0"/>
              <a:buChar char="•"/>
            </a:pPr>
            <a:r>
              <a:rPr lang="en-US" sz="1800" b="1" dirty="0"/>
              <a:t>Iceland was a country of only 300,000 people. It was relatively geographically isolated, but its culture and economy were heavily intertwined with that of Europe, specifically northern Europe and Scandinavia. </a:t>
            </a:r>
          </a:p>
          <a:p>
            <a:pPr marL="285750" indent="-285750">
              <a:buFont typeface="Arial" panose="020B0604020202020204" pitchFamily="34" charset="0"/>
              <a:buChar char="•"/>
            </a:pPr>
            <a:r>
              <a:rPr lang="en-US" sz="1800" b="1" dirty="0"/>
              <a:t>A former property of Denmark, it considered itself both independent and yet Danish. Iceland’s economy was historically driven by fishing and natural resource development. Although not flashy by any sense of the word, they had proven to be solid and lasting industries, and in recent years, increasingly profitable. </a:t>
            </a:r>
          </a:p>
          <a:p>
            <a:pPr marL="285750" indent="-285750">
              <a:buFont typeface="Arial" panose="020B0604020202020204" pitchFamily="34" charset="0"/>
              <a:buChar char="•"/>
            </a:pPr>
            <a:r>
              <a:rPr lang="en-US" sz="1800" b="1" dirty="0"/>
              <a:t>At least that was until Iceland discovered “banking.”</a:t>
            </a:r>
          </a:p>
          <a:p>
            <a:pPr marL="0" indent="0">
              <a:buNone/>
            </a:pPr>
            <a:endParaRPr lang="en-US" sz="1800" dirty="0"/>
          </a:p>
        </p:txBody>
      </p:sp>
    </p:spTree>
    <p:extLst>
      <p:ext uri="{BB962C8B-B14F-4D97-AF65-F5344CB8AC3E}">
        <p14:creationId xmlns:p14="http://schemas.microsoft.com/office/powerpoint/2010/main" val="2522826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625" y="1509632"/>
            <a:ext cx="8747185" cy="4832092"/>
          </a:xfrm>
          <a:prstGeom prst="rect">
            <a:avLst/>
          </a:prstGeom>
          <a:noFill/>
        </p:spPr>
        <p:txBody>
          <a:bodyPr wrap="square" rtlCol="0">
            <a:spAutoFit/>
          </a:bodyPr>
          <a:lstStyle/>
          <a:p>
            <a:pPr marL="285750" indent="-285750">
              <a:buFont typeface="Arial" panose="020B0604020202020204" pitchFamily="34" charset="0"/>
              <a:buChar char="•"/>
            </a:pPr>
            <a:r>
              <a:rPr lang="en-US" sz="1400" b="1" dirty="0"/>
              <a:t>Iceland’s economy had grown very rapidly in the 2000 </a:t>
            </a:r>
            <a:r>
              <a:rPr lang="en-US" sz="1400" b="1" dirty="0" smtClean="0"/>
              <a:t>to 2008 </a:t>
            </a:r>
            <a:r>
              <a:rPr lang="en-US" sz="1400" b="1" dirty="0"/>
              <a:t>period. Growth was so strong and so rapid that </a:t>
            </a:r>
            <a:r>
              <a:rPr lang="en-US" sz="1400" b="1" dirty="0" smtClean="0"/>
              <a:t>inflation—an </a:t>
            </a:r>
            <a:r>
              <a:rPr lang="en-US" sz="1400" b="1" dirty="0"/>
              <a:t>ill of the past in most of the economic world</a:t>
            </a:r>
            <a:r>
              <a:rPr lang="en-US" sz="1400" b="1" dirty="0" smtClean="0"/>
              <a:t>— was </a:t>
            </a:r>
            <a:r>
              <a:rPr lang="en-US" sz="1400" b="1" dirty="0"/>
              <a:t>a growing problem. </a:t>
            </a:r>
            <a:endParaRPr lang="en-US" sz="1400" b="1" dirty="0" smtClean="0"/>
          </a:p>
          <a:p>
            <a:pPr marL="285750" indent="-285750">
              <a:buFont typeface="Arial" panose="020B0604020202020204" pitchFamily="34" charset="0"/>
              <a:buChar char="•"/>
            </a:pPr>
            <a:r>
              <a:rPr lang="en-US" sz="1400" b="1" dirty="0" smtClean="0"/>
              <a:t>As </a:t>
            </a:r>
            <a:r>
              <a:rPr lang="en-US" sz="1400" b="1" dirty="0"/>
              <a:t>a small, industrialized and </a:t>
            </a:r>
            <a:r>
              <a:rPr lang="en-US" sz="1400" b="1" dirty="0" smtClean="0"/>
              <a:t>open economy</a:t>
            </a:r>
            <a:r>
              <a:rPr lang="en-US" sz="1400" b="1" dirty="0"/>
              <a:t>, capital was allowed to flow into and out of </a:t>
            </a:r>
            <a:r>
              <a:rPr lang="en-US" sz="1400" b="1" dirty="0" smtClean="0"/>
              <a:t>Iceland with </a:t>
            </a:r>
            <a:r>
              <a:rPr lang="en-US" sz="1400" b="1" dirty="0"/>
              <a:t>economic change. </a:t>
            </a:r>
            <a:endParaRPr lang="en-US" sz="1400" b="1" dirty="0" smtClean="0"/>
          </a:p>
          <a:p>
            <a:pPr marL="285750" indent="-285750">
              <a:buFont typeface="Arial" panose="020B0604020202020204" pitchFamily="34" charset="0"/>
              <a:buChar char="•"/>
            </a:pPr>
            <a:r>
              <a:rPr lang="en-US" sz="1400" b="1" dirty="0" smtClean="0"/>
              <a:t>As </a:t>
            </a:r>
            <a:r>
              <a:rPr lang="en-US" sz="1400" b="1" dirty="0"/>
              <a:t>inflationary pressures rose</a:t>
            </a:r>
            <a:r>
              <a:rPr lang="en-US" sz="1400" b="1" dirty="0" smtClean="0"/>
              <a:t>, the </a:t>
            </a:r>
            <a:r>
              <a:rPr lang="en-US" sz="1400" b="1" dirty="0"/>
              <a:t>Central Bank of Iceland had tightened monetary policy</a:t>
            </a:r>
            <a:r>
              <a:rPr lang="en-US" sz="1400" b="1" dirty="0" smtClean="0"/>
              <a:t>, interest </a:t>
            </a:r>
            <a:r>
              <a:rPr lang="en-US" sz="1400" b="1" dirty="0"/>
              <a:t>rates rose. </a:t>
            </a:r>
            <a:endParaRPr lang="en-US" sz="1400" b="1" dirty="0" smtClean="0"/>
          </a:p>
          <a:p>
            <a:pPr marL="285750" indent="-285750">
              <a:buFont typeface="Arial" panose="020B0604020202020204" pitchFamily="34" charset="0"/>
              <a:buChar char="•"/>
            </a:pPr>
            <a:r>
              <a:rPr lang="en-US" sz="1400" b="1" dirty="0" smtClean="0"/>
              <a:t>Higher </a:t>
            </a:r>
            <a:r>
              <a:rPr lang="en-US" sz="1400" b="1" dirty="0"/>
              <a:t>interest rates attracted </a:t>
            </a:r>
            <a:r>
              <a:rPr lang="en-US" sz="1400" b="1" dirty="0" smtClean="0"/>
              <a:t>capital from </a:t>
            </a:r>
            <a:r>
              <a:rPr lang="en-US" sz="1400" b="1" dirty="0"/>
              <a:t>outside Iceland, primarily European capital, and </a:t>
            </a:r>
            <a:r>
              <a:rPr lang="en-US" sz="1400" b="1" dirty="0" smtClean="0"/>
              <a:t>the banking </a:t>
            </a:r>
            <a:r>
              <a:rPr lang="en-US" sz="1400" b="1" dirty="0"/>
              <a:t>system was flooded with capital. </a:t>
            </a:r>
            <a:endParaRPr lang="en-US" sz="1400" b="1" dirty="0" smtClean="0"/>
          </a:p>
          <a:p>
            <a:pPr marL="285750" indent="-285750">
              <a:buFont typeface="Arial" panose="020B0604020202020204" pitchFamily="34" charset="0"/>
              <a:buChar char="•"/>
            </a:pPr>
            <a:r>
              <a:rPr lang="en-US" sz="1400" b="1" dirty="0" smtClean="0"/>
              <a:t>The </a:t>
            </a:r>
            <a:r>
              <a:rPr lang="en-US" sz="1400" b="1" dirty="0"/>
              <a:t>banks in turn invested heavily in everything from real estate to </a:t>
            </a:r>
            <a:r>
              <a:rPr lang="en-US" sz="1400" b="1" dirty="0" smtClean="0"/>
              <a:t>Land Rovers </a:t>
            </a:r>
            <a:r>
              <a:rPr lang="en-US" sz="1400" b="1" dirty="0"/>
              <a:t>(or </a:t>
            </a:r>
            <a:r>
              <a:rPr lang="en-US" sz="1400" b="1" i="1" dirty="0"/>
              <a:t>Game Overs </a:t>
            </a:r>
            <a:r>
              <a:rPr lang="en-US" sz="1400" b="1" dirty="0"/>
              <a:t>as they became known).</a:t>
            </a:r>
          </a:p>
          <a:p>
            <a:pPr marL="285750" indent="-285750">
              <a:buFont typeface="Arial" panose="020B0604020202020204" pitchFamily="34" charset="0"/>
              <a:buChar char="•"/>
            </a:pPr>
            <a:r>
              <a:rPr lang="en-US" sz="1400" b="1" dirty="0"/>
              <a:t>Then September of 2008 happened. The global </a:t>
            </a:r>
            <a:r>
              <a:rPr lang="en-US" sz="1400" b="1" dirty="0" smtClean="0"/>
              <a:t>financial crisis</a:t>
            </a:r>
            <a:r>
              <a:rPr lang="en-US" sz="1400" b="1" dirty="0"/>
              <a:t>, largely originating in the United States and its </a:t>
            </a:r>
            <a:r>
              <a:rPr lang="en-US" sz="1400" b="1" dirty="0" smtClean="0"/>
              <a:t>real estate-securitized-mortgage-debt-credit-default-swap crisis brought </a:t>
            </a:r>
            <a:r>
              <a:rPr lang="en-US" sz="1400" b="1" dirty="0"/>
              <a:t>much of the international financial system </a:t>
            </a:r>
            <a:r>
              <a:rPr lang="en-US" sz="1400" b="1" dirty="0" smtClean="0"/>
              <a:t>and major </a:t>
            </a:r>
            <a:r>
              <a:rPr lang="en-US" sz="1400" b="1" dirty="0"/>
              <a:t>industrial economies to a halt. </a:t>
            </a:r>
            <a:endParaRPr lang="en-US" sz="1400" b="1" dirty="0" smtClean="0"/>
          </a:p>
          <a:p>
            <a:pPr marL="285750" indent="-285750">
              <a:buFont typeface="Arial" panose="020B0604020202020204" pitchFamily="34" charset="0"/>
              <a:buChar char="•"/>
            </a:pPr>
            <a:r>
              <a:rPr lang="en-US" sz="1400" b="1" dirty="0" smtClean="0"/>
              <a:t>Investments </a:t>
            </a:r>
            <a:r>
              <a:rPr lang="en-US" sz="1400" b="1" dirty="0"/>
              <a:t>failed</a:t>
            </a:r>
            <a:r>
              <a:rPr lang="en-US" sz="1400" b="1" dirty="0" smtClean="0"/>
              <a:t>— in </a:t>
            </a:r>
            <a:r>
              <a:rPr lang="en-US" sz="1400" b="1" dirty="0"/>
              <a:t>the U.S., in Europe, in Iceland. Loans to finance </a:t>
            </a:r>
            <a:r>
              <a:rPr lang="en-US" sz="1400" b="1" dirty="0" smtClean="0"/>
              <a:t>those bad </a:t>
            </a:r>
            <a:r>
              <a:rPr lang="en-US" sz="1400" b="1" dirty="0"/>
              <a:t>investments fell delinquent. </a:t>
            </a:r>
            <a:endParaRPr lang="en-US" sz="1400" b="1" dirty="0" smtClean="0"/>
          </a:p>
          <a:p>
            <a:pPr marL="285750" indent="-285750">
              <a:buFont typeface="Arial" panose="020B0604020202020204" pitchFamily="34" charset="0"/>
              <a:buChar char="•"/>
            </a:pPr>
            <a:r>
              <a:rPr lang="en-US" sz="1400" b="1" dirty="0" smtClean="0"/>
              <a:t>The </a:t>
            </a:r>
            <a:r>
              <a:rPr lang="en-US" sz="1400" b="1" dirty="0"/>
              <a:t>Icelandic </a:t>
            </a:r>
            <a:r>
              <a:rPr lang="en-US" sz="1400" b="1" dirty="0" smtClean="0"/>
              <a:t>economy and </a:t>
            </a:r>
            <a:r>
              <a:rPr lang="en-US" sz="1400" b="1" dirty="0"/>
              <a:t>its currency—the krona—collapsed. As illustrated </a:t>
            </a:r>
            <a:r>
              <a:rPr lang="en-US" sz="1400" b="1" dirty="0" smtClean="0"/>
              <a:t>in Exhibit </a:t>
            </a:r>
            <a:r>
              <a:rPr lang="en-US" sz="1400" b="1" dirty="0"/>
              <a:t>A, the Krona fell more than 40% against the </a:t>
            </a:r>
            <a:r>
              <a:rPr lang="en-US" sz="1400" b="1" dirty="0" smtClean="0"/>
              <a:t>euro in </a:t>
            </a:r>
            <a:r>
              <a:rPr lang="en-US" sz="1400" b="1" dirty="0"/>
              <a:t>roughly 30 days, more than 50% in 90 days. </a:t>
            </a:r>
            <a:r>
              <a:rPr lang="en-US" sz="1400" b="1" dirty="0" smtClean="0"/>
              <a:t>Companies failed</a:t>
            </a:r>
            <a:r>
              <a:rPr lang="en-US" sz="1400" b="1" dirty="0"/>
              <a:t>, banks failed, unemployment grew, and </a:t>
            </a:r>
            <a:r>
              <a:rPr lang="en-US" sz="1400" b="1" dirty="0" smtClean="0"/>
              <a:t>inflation boomed</a:t>
            </a:r>
            <a:r>
              <a:rPr lang="en-US" sz="1400" b="1" dirty="0"/>
              <a:t>. </a:t>
            </a:r>
            <a:endParaRPr lang="en-US" sz="1400" b="1" dirty="0" smtClean="0"/>
          </a:p>
          <a:p>
            <a:pPr marL="285750" indent="-285750">
              <a:buFont typeface="Arial" panose="020B0604020202020204" pitchFamily="34" charset="0"/>
              <a:buChar char="•"/>
            </a:pPr>
            <a:r>
              <a:rPr lang="en-US" sz="1400" b="1" dirty="0" smtClean="0"/>
              <a:t>A </a:t>
            </a:r>
            <a:r>
              <a:rPr lang="en-US" sz="1400" b="1" dirty="0"/>
              <a:t>long, slow, and painful recovery began.</a:t>
            </a:r>
          </a:p>
        </p:txBody>
      </p:sp>
      <p:sp>
        <p:nvSpPr>
          <p:cNvPr id="2" name="Title 1"/>
          <p:cNvSpPr>
            <a:spLocks noGrp="1"/>
          </p:cNvSpPr>
          <p:nvPr>
            <p:ph type="title"/>
          </p:nvPr>
        </p:nvSpPr>
        <p:spPr/>
        <p:txBody>
          <a:bodyPr/>
          <a:lstStyle/>
          <a:p>
            <a:r>
              <a:rPr lang="en-US" altLang="en-US" dirty="0">
                <a:cs typeface="Arial" panose="020B0604020202020204" pitchFamily="34" charset="0"/>
              </a:rPr>
              <a:t>Iceland – The Short </a:t>
            </a:r>
            <a:r>
              <a:rPr lang="en-US" altLang="en-US" dirty="0" smtClean="0">
                <a:cs typeface="Arial" panose="020B0604020202020204" pitchFamily="34" charset="0"/>
              </a:rPr>
              <a:t>Story</a:t>
            </a:r>
            <a:endParaRPr lang="en-US" dirty="0"/>
          </a:p>
        </p:txBody>
      </p:sp>
    </p:spTree>
    <p:extLst>
      <p:ext uri="{BB962C8B-B14F-4D97-AF65-F5344CB8AC3E}">
        <p14:creationId xmlns:p14="http://schemas.microsoft.com/office/powerpoint/2010/main" val="3955568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left)">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left)">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wipe(left)">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wipe(left)">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wipe(left)">
                                      <p:cBhvr>
                                        <p:cTn id="42" dur="500"/>
                                        <p:tgtEl>
                                          <p:spTgt spid="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wipe(left)">
                                      <p:cBhvr>
                                        <p:cTn id="47"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A </a:t>
            </a:r>
            <a:r>
              <a:rPr lang="en-US" b="0" dirty="0"/>
              <a:t>The Icelandic Short Story—Fall of the Krona</a:t>
            </a:r>
            <a:endParaRPr lang="en-US" dirty="0"/>
          </a:p>
        </p:txBody>
      </p:sp>
      <p:pic>
        <p:nvPicPr>
          <p:cNvPr id="7" name="Picture 6" descr="MiniCase_ex02_A.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1371600"/>
            <a:ext cx="7162800" cy="4889658"/>
          </a:xfrm>
          <a:prstGeom prst="rect">
            <a:avLst/>
          </a:prstGeom>
        </p:spPr>
      </p:pic>
    </p:spTree>
    <p:extLst>
      <p:ext uri="{BB962C8B-B14F-4D97-AF65-F5344CB8AC3E}">
        <p14:creationId xmlns:p14="http://schemas.microsoft.com/office/powerpoint/2010/main" val="1021896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625" y="1509632"/>
            <a:ext cx="8747185" cy="4293484"/>
          </a:xfrm>
          <a:prstGeom prst="rect">
            <a:avLst/>
          </a:prstGeom>
          <a:noFill/>
        </p:spPr>
        <p:txBody>
          <a:bodyPr wrap="square" rtlCol="0">
            <a:spAutoFit/>
          </a:bodyPr>
          <a:lstStyle/>
          <a:p>
            <a:pPr marL="285750" indent="-285750">
              <a:buFont typeface="Arial" panose="020B0604020202020204" pitchFamily="34" charset="0"/>
              <a:buChar char="•"/>
            </a:pPr>
            <a:r>
              <a:rPr lang="en-US" sz="1300" b="1" dirty="0"/>
              <a:t>The longer story of Iceland’s crisis has its roots in </a:t>
            </a:r>
            <a:r>
              <a:rPr lang="en-US" sz="1300" b="1" dirty="0" smtClean="0"/>
              <a:t>mid-1990s</a:t>
            </a:r>
            <a:r>
              <a:rPr lang="en-US" sz="1300" b="1" dirty="0"/>
              <a:t>, when Iceland—like many other major </a:t>
            </a:r>
            <a:r>
              <a:rPr lang="en-US" sz="1300" b="1" dirty="0" smtClean="0"/>
              <a:t>industrial economies—embraced </a:t>
            </a:r>
            <a:r>
              <a:rPr lang="en-US" sz="1300" b="1" dirty="0"/>
              <a:t>privatization and deregulation.</a:t>
            </a:r>
          </a:p>
          <a:p>
            <a:pPr marL="285750" indent="-285750">
              <a:buFont typeface="Arial" panose="020B0604020202020204" pitchFamily="34" charset="0"/>
              <a:buChar char="•"/>
            </a:pPr>
            <a:r>
              <a:rPr lang="en-US" sz="1300" b="1" dirty="0"/>
              <a:t>The financial sector, once completely owned and </a:t>
            </a:r>
            <a:r>
              <a:rPr lang="en-US" sz="1300" b="1" dirty="0" smtClean="0"/>
              <a:t>operated by </a:t>
            </a:r>
            <a:r>
              <a:rPr lang="en-US" sz="1300" b="1" dirty="0"/>
              <a:t>government, was privatized and largely </a:t>
            </a:r>
            <a:r>
              <a:rPr lang="en-US" sz="1300" b="1" dirty="0" smtClean="0"/>
              <a:t>deregulated by </a:t>
            </a:r>
            <a:r>
              <a:rPr lang="en-US" sz="1300" b="1" dirty="0"/>
              <a:t>2003. </a:t>
            </a:r>
            <a:endParaRPr lang="en-US" sz="1300" b="1" dirty="0" smtClean="0"/>
          </a:p>
          <a:p>
            <a:pPr marL="285750" indent="-285750">
              <a:buFont typeface="Arial" panose="020B0604020202020204" pitchFamily="34" charset="0"/>
              <a:buChar char="•"/>
            </a:pPr>
            <a:r>
              <a:rPr lang="en-US" sz="1300" b="1" dirty="0" smtClean="0"/>
              <a:t>Home </a:t>
            </a:r>
            <a:r>
              <a:rPr lang="en-US" sz="1300" b="1" dirty="0"/>
              <a:t>mortgages were deregulated in 2003; </a:t>
            </a:r>
            <a:r>
              <a:rPr lang="en-US" sz="1300" b="1" dirty="0" smtClean="0"/>
              <a:t>new mortgages </a:t>
            </a:r>
            <a:r>
              <a:rPr lang="en-US" sz="1300" b="1" dirty="0"/>
              <a:t>required only a 10% down payment. Investment</a:t>
            </a:r>
            <a:r>
              <a:rPr lang="en-US" sz="1300" b="1" dirty="0" smtClean="0"/>
              <a:t>— foreign </a:t>
            </a:r>
            <a:r>
              <a:rPr lang="en-US" sz="1300" b="1" dirty="0"/>
              <a:t>direct investment (FDI)—flowed </a:t>
            </a:r>
            <a:r>
              <a:rPr lang="en-US" sz="1300" b="1" dirty="0" smtClean="0"/>
              <a:t>into Iceland </a:t>
            </a:r>
            <a:r>
              <a:rPr lang="en-US" sz="1300" b="1" dirty="0"/>
              <a:t>rapidly. </a:t>
            </a:r>
            <a:endParaRPr lang="en-US" sz="1300" b="1" dirty="0" smtClean="0"/>
          </a:p>
          <a:p>
            <a:pPr marL="285750" indent="-285750">
              <a:buFont typeface="Arial" panose="020B0604020202020204" pitchFamily="34" charset="0"/>
              <a:buChar char="•"/>
            </a:pPr>
            <a:r>
              <a:rPr lang="en-US" sz="1300" b="1" dirty="0" smtClean="0"/>
              <a:t>A </a:t>
            </a:r>
            <a:r>
              <a:rPr lang="en-US" sz="1300" b="1" dirty="0"/>
              <a:t>large part of the new investment </a:t>
            </a:r>
            <a:r>
              <a:rPr lang="en-US" sz="1300" b="1" dirty="0" smtClean="0"/>
              <a:t>was in </a:t>
            </a:r>
            <a:r>
              <a:rPr lang="en-US" sz="1300" b="1" dirty="0"/>
              <a:t>aluminum production, an energy-intensive process that could utilize much of Iceland’s natural (natural after </a:t>
            </a:r>
            <a:r>
              <a:rPr lang="en-US" sz="1300" b="1" dirty="0" smtClean="0"/>
              <a:t>massive damn </a:t>
            </a:r>
            <a:r>
              <a:rPr lang="en-US" sz="1300" b="1" dirty="0"/>
              <a:t>construction) hydroelectric power. But FDI </a:t>
            </a:r>
            <a:r>
              <a:rPr lang="en-US" sz="1300" b="1" dirty="0" smtClean="0"/>
              <a:t>of all </a:t>
            </a:r>
            <a:r>
              <a:rPr lang="en-US" sz="1300" b="1" dirty="0"/>
              <a:t>kinds also flowed into the country, including </a:t>
            </a:r>
            <a:r>
              <a:rPr lang="en-US" sz="1300" b="1" dirty="0" smtClean="0"/>
              <a:t>household and </a:t>
            </a:r>
            <a:r>
              <a:rPr lang="en-US" sz="1300" b="1" dirty="0"/>
              <a:t>business capital.</a:t>
            </a:r>
          </a:p>
          <a:p>
            <a:pPr marL="285750" indent="-285750">
              <a:buFont typeface="Arial" panose="020B0604020202020204" pitchFamily="34" charset="0"/>
              <a:buChar char="•"/>
            </a:pPr>
            <a:r>
              <a:rPr lang="en-US" sz="1300" b="1" dirty="0"/>
              <a:t>The new Icelandic financial sector was </a:t>
            </a:r>
            <a:r>
              <a:rPr lang="en-US" sz="1300" b="1" dirty="0" smtClean="0"/>
              <a:t>dominated by </a:t>
            </a:r>
            <a:r>
              <a:rPr lang="en-US" sz="1300" b="1" dirty="0"/>
              <a:t>three banks—</a:t>
            </a:r>
            <a:r>
              <a:rPr lang="en-US" sz="1300" b="1" dirty="0" err="1"/>
              <a:t>Glitnir</a:t>
            </a:r>
            <a:r>
              <a:rPr lang="en-US" sz="1300" b="1" dirty="0"/>
              <a:t>, </a:t>
            </a:r>
            <a:r>
              <a:rPr lang="en-US" sz="1300" b="1" dirty="0" err="1"/>
              <a:t>Kaupthing</a:t>
            </a:r>
            <a:r>
              <a:rPr lang="en-US" sz="1300" b="1" dirty="0"/>
              <a:t>, and </a:t>
            </a:r>
            <a:r>
              <a:rPr lang="en-US" sz="1300" b="1" dirty="0" err="1" smtClean="0"/>
              <a:t>Landsbanki</a:t>
            </a:r>
            <a:r>
              <a:rPr lang="en-US" sz="1300" b="1" dirty="0" smtClean="0"/>
              <a:t> Islands</a:t>
            </a:r>
            <a:r>
              <a:rPr lang="en-US" sz="1300" b="1" dirty="0"/>
              <a:t>. Their opportunities for growth and </a:t>
            </a:r>
            <a:r>
              <a:rPr lang="en-US" sz="1300" b="1" dirty="0" smtClean="0"/>
              <a:t>profitability seemed </a:t>
            </a:r>
            <a:r>
              <a:rPr lang="en-US" sz="1300" b="1" dirty="0"/>
              <a:t>unlimited, both domestically and internationally.</a:t>
            </a:r>
          </a:p>
          <a:p>
            <a:pPr marL="285750" indent="-285750">
              <a:buFont typeface="Arial" panose="020B0604020202020204" pitchFamily="34" charset="0"/>
              <a:buChar char="•"/>
            </a:pPr>
            <a:r>
              <a:rPr lang="en-US" sz="1300" b="1" dirty="0"/>
              <a:t>Iceland’s membership in the European Economic </a:t>
            </a:r>
            <a:r>
              <a:rPr lang="en-US" sz="1300" b="1" dirty="0" smtClean="0"/>
              <a:t>Area (</a:t>
            </a:r>
            <a:r>
              <a:rPr lang="en-US" sz="1300" b="1" dirty="0"/>
              <a:t>EEA) provided the Icelandic banks a financial </a:t>
            </a:r>
            <a:r>
              <a:rPr lang="en-US" sz="1300" b="1" dirty="0" smtClean="0"/>
              <a:t>passport to </a:t>
            </a:r>
            <a:r>
              <a:rPr lang="en-US" sz="1300" b="1" dirty="0"/>
              <a:t>expand their reach throughout the greater </a:t>
            </a:r>
            <a:r>
              <a:rPr lang="en-US" sz="1300" b="1" dirty="0" smtClean="0"/>
              <a:t>European marketplace</a:t>
            </a:r>
            <a:r>
              <a:rPr lang="en-US" sz="1300" b="1" dirty="0"/>
              <a:t>.</a:t>
            </a:r>
          </a:p>
          <a:p>
            <a:pPr marL="285750" indent="-285750">
              <a:buFont typeface="Arial" panose="020B0604020202020204" pitchFamily="34" charset="0"/>
              <a:buChar char="•"/>
            </a:pPr>
            <a:r>
              <a:rPr lang="en-US" sz="1300" b="1" dirty="0"/>
              <a:t>As capital flowed into Iceland rapidly in 2003–2006</a:t>
            </a:r>
            <a:r>
              <a:rPr lang="en-US" sz="1300" b="1" dirty="0" smtClean="0"/>
              <a:t>, the </a:t>
            </a:r>
            <a:r>
              <a:rPr lang="en-US" sz="1300" b="1" dirty="0"/>
              <a:t>krona rose, increasing the purchasing power of </a:t>
            </a:r>
            <a:r>
              <a:rPr lang="en-US" sz="1300" b="1" dirty="0" smtClean="0"/>
              <a:t>Icelanders but </a:t>
            </a:r>
            <a:r>
              <a:rPr lang="en-US" sz="1300" b="1" dirty="0"/>
              <a:t>raising concerns with investors and government.</a:t>
            </a:r>
          </a:p>
          <a:p>
            <a:pPr marL="285750" indent="-285750">
              <a:buFont typeface="Arial" panose="020B0604020202020204" pitchFamily="34" charset="0"/>
              <a:buChar char="•"/>
            </a:pPr>
            <a:r>
              <a:rPr lang="en-US" sz="1300" b="1" dirty="0"/>
              <a:t>Gross domestic product (GDP) had grown at 8</a:t>
            </a:r>
            <a:r>
              <a:rPr lang="en-US" sz="1300" b="1" dirty="0" smtClean="0"/>
              <a:t>% in </a:t>
            </a:r>
            <a:r>
              <a:rPr lang="en-US" sz="1300" b="1" dirty="0"/>
              <a:t>2004, 6% in 2005, and was still above 4% by 2006</a:t>
            </a:r>
            <a:r>
              <a:rPr lang="en-US" sz="1300" b="1" dirty="0" smtClean="0"/>
              <a:t>. While </a:t>
            </a:r>
            <a:r>
              <a:rPr lang="en-US" sz="1300" b="1" dirty="0"/>
              <a:t>the average unemployment rate of the major economic powers was roughly 6%, Iceland’s </a:t>
            </a:r>
            <a:r>
              <a:rPr lang="en-US" sz="1300" b="1" dirty="0" smtClean="0"/>
              <a:t>overheating economy </a:t>
            </a:r>
            <a:r>
              <a:rPr lang="en-US" sz="1300" b="1" dirty="0"/>
              <a:t>had only 3% unemployment. </a:t>
            </a:r>
          </a:p>
        </p:txBody>
      </p:sp>
      <p:sp>
        <p:nvSpPr>
          <p:cNvPr id="2" name="Title 1"/>
          <p:cNvSpPr>
            <a:spLocks noGrp="1"/>
          </p:cNvSpPr>
          <p:nvPr>
            <p:ph type="title"/>
          </p:nvPr>
        </p:nvSpPr>
        <p:spPr/>
        <p:txBody>
          <a:bodyPr/>
          <a:lstStyle/>
          <a:p>
            <a:r>
              <a:rPr lang="en-US" altLang="en-US" dirty="0">
                <a:cs typeface="Arial" panose="020B0604020202020204" pitchFamily="34" charset="0"/>
              </a:rPr>
              <a:t>Iceland – The Long </a:t>
            </a:r>
            <a:r>
              <a:rPr lang="en-US" altLang="en-US" dirty="0" smtClean="0">
                <a:cs typeface="Arial" panose="020B0604020202020204" pitchFamily="34" charset="0"/>
              </a:rPr>
              <a:t>Story</a:t>
            </a:r>
            <a:endParaRPr lang="en-US" dirty="0"/>
          </a:p>
        </p:txBody>
      </p:sp>
    </p:spTree>
    <p:extLst>
      <p:ext uri="{BB962C8B-B14F-4D97-AF65-F5344CB8AC3E}">
        <p14:creationId xmlns:p14="http://schemas.microsoft.com/office/powerpoint/2010/main" val="601668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left)">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left)">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wipe(left)">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wipe(left)">
                                      <p:cBhvr>
                                        <p:cTn id="37" dur="500"/>
                                        <p:tgtEl>
                                          <p:spTgt spid="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wipe(left)">
                                      <p:cBhvr>
                                        <p:cTn id="4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Verdana"/>
                <a:cs typeface="Verdana"/>
              </a:rPr>
              <a:t>Iceland – The Long </a:t>
            </a:r>
            <a:r>
              <a:rPr lang="en-US" altLang="en-US" dirty="0" smtClean="0">
                <a:latin typeface="Verdana"/>
                <a:cs typeface="Verdana"/>
              </a:rPr>
              <a:t>Story</a:t>
            </a:r>
            <a:endParaRPr lang="en-US" dirty="0">
              <a:latin typeface="Verdana"/>
              <a:cs typeface="Verdana"/>
            </a:endParaRPr>
          </a:p>
        </p:txBody>
      </p:sp>
      <p:sp>
        <p:nvSpPr>
          <p:cNvPr id="8" name="TextBox 7"/>
          <p:cNvSpPr txBox="1"/>
          <p:nvPr/>
        </p:nvSpPr>
        <p:spPr>
          <a:xfrm>
            <a:off x="396815" y="1447800"/>
            <a:ext cx="8518585" cy="4524314"/>
          </a:xfrm>
          <a:prstGeom prst="rect">
            <a:avLst/>
          </a:prstGeom>
          <a:noFill/>
        </p:spPr>
        <p:txBody>
          <a:bodyPr wrap="square" rtlCol="0">
            <a:spAutoFit/>
          </a:bodyPr>
          <a:lstStyle/>
          <a:p>
            <a:pPr marL="285750" indent="-285750">
              <a:buFont typeface="Arial" panose="020B0604020202020204" pitchFamily="34" charset="0"/>
              <a:buChar char="•"/>
            </a:pPr>
            <a:r>
              <a:rPr lang="en-US" sz="1200" b="1" dirty="0" smtClean="0"/>
              <a:t>But </a:t>
            </a:r>
            <a:r>
              <a:rPr lang="en-US" sz="1200" b="1" dirty="0"/>
              <a:t>rapid </a:t>
            </a:r>
            <a:r>
              <a:rPr lang="en-US" sz="1200" b="1" dirty="0" smtClean="0"/>
              <a:t>economic growth </a:t>
            </a:r>
            <a:r>
              <a:rPr lang="en-US" sz="1200" b="1" dirty="0"/>
              <a:t>in a small economy, as happens </a:t>
            </a:r>
            <a:r>
              <a:rPr lang="en-US" sz="1200" b="1" dirty="0" smtClean="0"/>
              <a:t>frequently in </a:t>
            </a:r>
            <a:r>
              <a:rPr lang="en-US" sz="1200" b="1" dirty="0"/>
              <a:t>economic history, stoked inflation. </a:t>
            </a:r>
            <a:endParaRPr lang="en-US" sz="1200" b="1" dirty="0" smtClean="0"/>
          </a:p>
          <a:p>
            <a:pPr marL="285750" indent="-285750">
              <a:buFont typeface="Arial" panose="020B0604020202020204" pitchFamily="34" charset="0"/>
              <a:buChar char="•"/>
            </a:pPr>
            <a:r>
              <a:rPr lang="en-US" sz="1200" b="1" dirty="0" smtClean="0"/>
              <a:t>And </a:t>
            </a:r>
            <a:r>
              <a:rPr lang="en-US" sz="1200" b="1" dirty="0"/>
              <a:t>the </a:t>
            </a:r>
            <a:r>
              <a:rPr lang="en-US" sz="1200" b="1" dirty="0" smtClean="0"/>
              <a:t>Icelandic government </a:t>
            </a:r>
            <a:r>
              <a:rPr lang="en-US" sz="1200" b="1" dirty="0"/>
              <a:t>and central bank then applied the </a:t>
            </a:r>
            <a:r>
              <a:rPr lang="en-US" sz="1200" b="1" i="1" dirty="0" smtClean="0">
                <a:solidFill>
                  <a:srgbClr val="C00000"/>
                </a:solidFill>
              </a:rPr>
              <a:t>standard prescription</a:t>
            </a:r>
            <a:r>
              <a:rPr lang="en-US" sz="1200" b="1" dirty="0"/>
              <a:t>: slow money supply growth to try to </a:t>
            </a:r>
            <a:r>
              <a:rPr lang="en-US" sz="1200" b="1" dirty="0" smtClean="0"/>
              <a:t>control inflationary </a:t>
            </a:r>
            <a:r>
              <a:rPr lang="en-US" sz="1200" b="1" dirty="0"/>
              <a:t>forces. </a:t>
            </a:r>
            <a:endParaRPr lang="en-US" sz="1200" b="1" dirty="0" smtClean="0"/>
          </a:p>
          <a:p>
            <a:pPr marL="285750" indent="-285750">
              <a:buFont typeface="Arial" panose="020B0604020202020204" pitchFamily="34" charset="0"/>
              <a:buChar char="•"/>
            </a:pPr>
            <a:r>
              <a:rPr lang="en-US" sz="1200" b="1" dirty="0" smtClean="0"/>
              <a:t>The </a:t>
            </a:r>
            <a:r>
              <a:rPr lang="en-US" sz="1200" b="1" dirty="0"/>
              <a:t>result—as expected—was </a:t>
            </a:r>
            <a:r>
              <a:rPr lang="en-US" sz="1200" b="1" dirty="0" smtClean="0"/>
              <a:t>higher interest </a:t>
            </a:r>
            <a:r>
              <a:rPr lang="en-US" sz="1200" b="1" dirty="0"/>
              <a:t>rates</a:t>
            </a:r>
            <a:r>
              <a:rPr lang="en-US" sz="1200" b="1" dirty="0" smtClean="0"/>
              <a:t>.</a:t>
            </a:r>
          </a:p>
          <a:p>
            <a:pPr marL="285750" indent="-285750">
              <a:buFont typeface="Arial" panose="020B0604020202020204" pitchFamily="34" charset="0"/>
              <a:buChar char="•"/>
            </a:pPr>
            <a:endParaRPr lang="en-US" sz="1200" b="1" dirty="0" smtClean="0"/>
          </a:p>
          <a:p>
            <a:r>
              <a:rPr lang="en-US" sz="1200" b="1" i="1" dirty="0"/>
              <a:t>A financial crash in Iceland snowballed yesterday, </a:t>
            </a:r>
            <a:r>
              <a:rPr lang="en-US" sz="1200" b="1" i="1" dirty="0" smtClean="0"/>
              <a:t>setting off </a:t>
            </a:r>
            <a:r>
              <a:rPr lang="en-US" sz="1200" b="1" i="1" dirty="0"/>
              <a:t>a series of tremors as far afield as Brazil and </a:t>
            </a:r>
            <a:r>
              <a:rPr lang="en-US" sz="1200" b="1" i="1" dirty="0" smtClean="0"/>
              <a:t>South Africa</a:t>
            </a:r>
            <a:r>
              <a:rPr lang="en-US" sz="1200" b="1" i="1" dirty="0"/>
              <a:t>. At one point the Icelandic krona was down </a:t>
            </a:r>
            <a:r>
              <a:rPr lang="en-US" sz="1200" b="1" i="1" dirty="0" smtClean="0"/>
              <a:t>4.7 per </a:t>
            </a:r>
            <a:r>
              <a:rPr lang="en-US" sz="1200" b="1" i="1" dirty="0"/>
              <a:t>cent at a 15-month low of IKr69.07 to the dollar, </a:t>
            </a:r>
            <a:r>
              <a:rPr lang="en-US" sz="1200" b="1" i="1" dirty="0" smtClean="0"/>
              <a:t>having fallen </a:t>
            </a:r>
            <a:r>
              <a:rPr lang="en-US" sz="1200" b="1" i="1" dirty="0"/>
              <a:t>a further 4.5 per cent on Tuesday, its </a:t>
            </a:r>
            <a:r>
              <a:rPr lang="en-US" sz="1200" b="1" i="1" dirty="0" smtClean="0"/>
              <a:t>biggest one-day </a:t>
            </a:r>
            <a:r>
              <a:rPr lang="en-US" sz="1200" b="1" i="1" dirty="0"/>
              <a:t>slide in almost five years. The krona’s </a:t>
            </a:r>
            <a:r>
              <a:rPr lang="en-US" sz="1200" b="1" i="1" dirty="0" smtClean="0"/>
              <a:t>collapse meant </a:t>
            </a:r>
            <a:r>
              <a:rPr lang="en-US" sz="1200" b="1" i="1" dirty="0"/>
              <a:t>carry trade investors who borrowed in euros </a:t>
            </a:r>
            <a:r>
              <a:rPr lang="en-US" sz="1200" b="1" i="1" dirty="0" smtClean="0"/>
              <a:t>to gain </a:t>
            </a:r>
            <a:r>
              <a:rPr lang="en-US" sz="1200" b="1" i="1" dirty="0"/>
              <a:t>exposure to Reykjavik’s 10 per cent interest rate, </a:t>
            </a:r>
            <a:r>
              <a:rPr lang="en-US" sz="1200" b="1" i="1" dirty="0" smtClean="0"/>
              <a:t>saw one-and-a-half </a:t>
            </a:r>
            <a:r>
              <a:rPr lang="en-US" sz="1200" b="1" i="1" dirty="0"/>
              <a:t>years’ worth of carry trade profit </a:t>
            </a:r>
            <a:r>
              <a:rPr lang="en-US" sz="1200" b="1" i="1" dirty="0" smtClean="0"/>
              <a:t>wiped out </a:t>
            </a:r>
            <a:r>
              <a:rPr lang="en-US" sz="1200" b="1" i="1" dirty="0"/>
              <a:t>in less than two days</a:t>
            </a:r>
            <a:r>
              <a:rPr lang="en-US" sz="1200" b="1" i="1" dirty="0" smtClean="0"/>
              <a:t>. The </a:t>
            </a:r>
            <a:r>
              <a:rPr lang="en-US" sz="1200" b="1" i="1" dirty="0"/>
              <a:t>collapse, which was sparked by Fitch </a:t>
            </a:r>
            <a:r>
              <a:rPr lang="en-US" sz="1200" b="1" i="1" dirty="0" smtClean="0"/>
              <a:t>downgrading its </a:t>
            </a:r>
            <a:r>
              <a:rPr lang="en-US" sz="1200" b="1" i="1" dirty="0"/>
              <a:t>outlook on Iceland, citing fears over an “unsustainable</a:t>
            </a:r>
            <a:r>
              <a:rPr lang="en-US" sz="1200" b="1" i="1" dirty="0" smtClean="0"/>
              <a:t>” current </a:t>
            </a:r>
            <a:r>
              <a:rPr lang="en-US" sz="1200" b="1" i="1" dirty="0"/>
              <a:t>account deficit and drawing </a:t>
            </a:r>
            <a:r>
              <a:rPr lang="en-US" sz="1200" b="1" i="1" dirty="0" smtClean="0"/>
              <a:t>parallels with </a:t>
            </a:r>
            <a:r>
              <a:rPr lang="en-US" sz="1200" b="1" i="1" dirty="0"/>
              <a:t>the imbalances evident before the 1997 Asian </a:t>
            </a:r>
            <a:r>
              <a:rPr lang="en-US" sz="1200" b="1" i="1" dirty="0" smtClean="0"/>
              <a:t>crisis, led </a:t>
            </a:r>
            <a:r>
              <a:rPr lang="en-US" sz="1200" b="1" i="1" dirty="0"/>
              <a:t>to a </a:t>
            </a:r>
            <a:r>
              <a:rPr lang="en-US" sz="1200" b="1" i="1" dirty="0" err="1"/>
              <a:t>generalised</a:t>
            </a:r>
            <a:r>
              <a:rPr lang="en-US" sz="1200" b="1" i="1" dirty="0"/>
              <a:t> sell-off in Icelandic assets . . .</a:t>
            </a:r>
          </a:p>
          <a:p>
            <a:r>
              <a:rPr lang="en-US" sz="1200" b="1" i="1" dirty="0" smtClean="0"/>
              <a:t>                                                                           —“</a:t>
            </a:r>
            <a:r>
              <a:rPr lang="en-US" sz="1200" b="1" i="1" dirty="0"/>
              <a:t>Iceland’s Collapse Has Global Impact</a:t>
            </a:r>
            <a:r>
              <a:rPr lang="en-US" sz="1200" b="1" i="1" dirty="0" smtClean="0"/>
              <a:t>,” Financial </a:t>
            </a:r>
            <a:r>
              <a:rPr lang="en-US" sz="1200" b="1" i="1" dirty="0"/>
              <a:t>Times, Feb 23, 2006, p. 42</a:t>
            </a:r>
            <a:r>
              <a:rPr lang="en-US" sz="1200" b="1" i="1" dirty="0" smtClean="0"/>
              <a:t>.</a:t>
            </a:r>
          </a:p>
          <a:p>
            <a:endParaRPr lang="en-US" sz="1200" b="1" i="1" dirty="0"/>
          </a:p>
          <a:p>
            <a:pPr marL="285750" indent="-285750">
              <a:buFont typeface="Arial" panose="020B0604020202020204" pitchFamily="34" charset="0"/>
              <a:buChar char="•"/>
            </a:pPr>
            <a:r>
              <a:rPr lang="en-US" sz="1200" b="1" dirty="0"/>
              <a:t>The mini-shock suffered by Iceland in 2006 was short lived</a:t>
            </a:r>
            <a:r>
              <a:rPr lang="en-US" sz="1200" b="1" dirty="0" smtClean="0"/>
              <a:t>, and </a:t>
            </a:r>
            <a:r>
              <a:rPr lang="en-US" sz="1200" b="1" dirty="0"/>
              <a:t>investors and markets quickly shook off its effects</a:t>
            </a:r>
            <a:r>
              <a:rPr lang="en-US" sz="1200" b="1" dirty="0" smtClean="0"/>
              <a:t>. Bank </a:t>
            </a:r>
            <a:r>
              <a:rPr lang="en-US" sz="1200" b="1" dirty="0"/>
              <a:t>lending returned, and within two years the </a:t>
            </a:r>
            <a:r>
              <a:rPr lang="en-US" sz="1200" b="1" dirty="0" smtClean="0"/>
              <a:t>Icelandic economy </a:t>
            </a:r>
            <a:r>
              <a:rPr lang="en-US" sz="1200" b="1" dirty="0"/>
              <a:t>was in more trouble than ever</a:t>
            </a:r>
            <a:r>
              <a:rPr lang="en-US" sz="1200" b="1" dirty="0" smtClean="0"/>
              <a:t>.</a:t>
            </a:r>
          </a:p>
          <a:p>
            <a:endParaRPr lang="en-US" sz="1200" b="1" dirty="0" smtClean="0"/>
          </a:p>
          <a:p>
            <a:r>
              <a:rPr lang="en-US" sz="1200" b="1" i="1" dirty="0" err="1" smtClean="0">
                <a:solidFill>
                  <a:srgbClr val="C00000"/>
                </a:solidFill>
              </a:rPr>
              <a:t>Brennt</a:t>
            </a:r>
            <a:r>
              <a:rPr lang="en-US" sz="1200" b="1" i="1" dirty="0" smtClean="0">
                <a:solidFill>
                  <a:srgbClr val="C00000"/>
                </a:solidFill>
              </a:rPr>
              <a:t> </a:t>
            </a:r>
            <a:r>
              <a:rPr lang="en-US" sz="1200" b="1" i="1" dirty="0">
                <a:solidFill>
                  <a:srgbClr val="C00000"/>
                </a:solidFill>
              </a:rPr>
              <a:t>barn </a:t>
            </a:r>
            <a:r>
              <a:rPr lang="en-US" sz="1200" b="1" i="1" dirty="0" err="1">
                <a:solidFill>
                  <a:srgbClr val="C00000"/>
                </a:solidFill>
              </a:rPr>
              <a:t>forðast</a:t>
            </a:r>
            <a:r>
              <a:rPr lang="en-US" sz="1200" b="1" i="1" dirty="0">
                <a:solidFill>
                  <a:srgbClr val="C00000"/>
                </a:solidFill>
              </a:rPr>
              <a:t> </a:t>
            </a:r>
            <a:r>
              <a:rPr lang="en-US" sz="1200" b="1" i="1" dirty="0" err="1">
                <a:solidFill>
                  <a:srgbClr val="C00000"/>
                </a:solidFill>
              </a:rPr>
              <a:t>eldinn</a:t>
            </a:r>
            <a:r>
              <a:rPr lang="en-US" sz="1200" b="1" i="1" dirty="0">
                <a:solidFill>
                  <a:srgbClr val="C00000"/>
                </a:solidFill>
              </a:rPr>
              <a:t> </a:t>
            </a:r>
            <a:r>
              <a:rPr lang="en-US" sz="1200" b="1" dirty="0"/>
              <a:t>(A burnt child keeps </a:t>
            </a:r>
            <a:r>
              <a:rPr lang="en-US" sz="1200" b="1" dirty="0" smtClean="0"/>
              <a:t>away from </a:t>
            </a:r>
            <a:r>
              <a:rPr lang="en-US" sz="1200" b="1" dirty="0"/>
              <a:t>fire)</a:t>
            </a:r>
          </a:p>
          <a:p>
            <a:r>
              <a:rPr lang="en-US" sz="1200" b="1" dirty="0" smtClean="0"/>
              <a:t>                                                                                                            —</a:t>
            </a:r>
            <a:r>
              <a:rPr lang="en-US" sz="1200" b="1" dirty="0"/>
              <a:t>Icelandic proverb</a:t>
            </a:r>
          </a:p>
        </p:txBody>
      </p:sp>
    </p:spTree>
    <p:extLst>
      <p:ext uri="{BB962C8B-B14F-4D97-AF65-F5344CB8AC3E}">
        <p14:creationId xmlns:p14="http://schemas.microsoft.com/office/powerpoint/2010/main" val="2347095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wipe(left)">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wipe(left)">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wipe(left)">
                                      <p:cBhvr>
                                        <p:cTn id="22" dur="500"/>
                                        <p:tgtEl>
                                          <p:spTgt spid="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Effect transition="in" filter="wipe(left)">
                                      <p:cBhvr>
                                        <p:cTn id="27" dur="500"/>
                                        <p:tgtEl>
                                          <p:spTgt spid="8">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xEl>
                                              <p:pRg st="7" end="7"/>
                                            </p:txEl>
                                          </p:spTgt>
                                        </p:tgtEl>
                                        <p:attrNameLst>
                                          <p:attrName>style.visibility</p:attrName>
                                        </p:attrNameLst>
                                      </p:cBhvr>
                                      <p:to>
                                        <p:strVal val="visible"/>
                                      </p:to>
                                    </p:set>
                                    <p:animEffect transition="in" filter="wipe(left)">
                                      <p:cBhvr>
                                        <p:cTn id="32" dur="500"/>
                                        <p:tgtEl>
                                          <p:spTgt spid="8">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
                                            <p:txEl>
                                              <p:pRg st="9" end="9"/>
                                            </p:txEl>
                                          </p:spTgt>
                                        </p:tgtEl>
                                        <p:attrNameLst>
                                          <p:attrName>style.visibility</p:attrName>
                                        </p:attrNameLst>
                                      </p:cBhvr>
                                      <p:to>
                                        <p:strVal val="visible"/>
                                      </p:to>
                                    </p:set>
                                    <p:animEffect transition="in" filter="wipe(left)">
                                      <p:cBhvr>
                                        <p:cTn id="37" dur="500"/>
                                        <p:tgtEl>
                                          <p:spTgt spid="8">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8">
                                            <p:txEl>
                                              <p:pRg st="10" end="10"/>
                                            </p:txEl>
                                          </p:spTgt>
                                        </p:tgtEl>
                                        <p:attrNameLst>
                                          <p:attrName>style.visibility</p:attrName>
                                        </p:attrNameLst>
                                      </p:cBhvr>
                                      <p:to>
                                        <p:strVal val="visible"/>
                                      </p:to>
                                    </p:set>
                                    <p:animEffect transition="in" filter="wipe(left)">
                                      <p:cBhvr>
                                        <p:cTn id="42" dur="500"/>
                                        <p:tgtEl>
                                          <p:spTgt spid="8">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Verdana"/>
                <a:cs typeface="Verdana"/>
              </a:rPr>
              <a:t>Iceland – The Long </a:t>
            </a:r>
            <a:r>
              <a:rPr lang="en-US" altLang="en-US" dirty="0" smtClean="0">
                <a:latin typeface="Verdana"/>
                <a:cs typeface="Verdana"/>
              </a:rPr>
              <a:t>Story</a:t>
            </a:r>
            <a:endParaRPr lang="en-US" dirty="0">
              <a:latin typeface="Verdana"/>
              <a:cs typeface="Verdana"/>
            </a:endParaRPr>
          </a:p>
        </p:txBody>
      </p:sp>
      <p:sp>
        <p:nvSpPr>
          <p:cNvPr id="7" name="TextBox 6"/>
          <p:cNvSpPr txBox="1"/>
          <p:nvPr/>
        </p:nvSpPr>
        <p:spPr>
          <a:xfrm>
            <a:off x="304801" y="1447800"/>
            <a:ext cx="8610600" cy="4662815"/>
          </a:xfrm>
          <a:prstGeom prst="rect">
            <a:avLst/>
          </a:prstGeom>
          <a:noFill/>
        </p:spPr>
        <p:txBody>
          <a:bodyPr wrap="square" rtlCol="0">
            <a:spAutoFit/>
          </a:bodyPr>
          <a:lstStyle/>
          <a:p>
            <a:pPr marL="285750" indent="-285750">
              <a:buFont typeface="Arial" panose="020B0604020202020204" pitchFamily="34" charset="0"/>
              <a:buChar char="•"/>
            </a:pPr>
            <a:r>
              <a:rPr lang="en-US" sz="1350" b="1" dirty="0"/>
              <a:t>In 2007 and 2008 Iceland’s interest rates continued </a:t>
            </a:r>
            <a:r>
              <a:rPr lang="en-US" sz="1350" b="1" dirty="0" smtClean="0"/>
              <a:t>to rise—both </a:t>
            </a:r>
            <a:r>
              <a:rPr lang="en-US" sz="1350" b="1" dirty="0"/>
              <a:t>market rates (like bank overnight rates) </a:t>
            </a:r>
            <a:r>
              <a:rPr lang="en-US" sz="1350" b="1" dirty="0" smtClean="0"/>
              <a:t>and central </a:t>
            </a:r>
            <a:r>
              <a:rPr lang="en-US" sz="1350" b="1" dirty="0"/>
              <a:t>bank policy rates. </a:t>
            </a:r>
            <a:endParaRPr lang="en-US" sz="1350" b="1" dirty="0" smtClean="0"/>
          </a:p>
          <a:p>
            <a:pPr marL="285750" indent="-285750">
              <a:buFont typeface="Arial" panose="020B0604020202020204" pitchFamily="34" charset="0"/>
              <a:buChar char="•"/>
            </a:pPr>
            <a:r>
              <a:rPr lang="en-US" sz="1350" b="1" dirty="0" smtClean="0"/>
              <a:t>Global </a:t>
            </a:r>
            <a:r>
              <a:rPr lang="en-US" sz="1350" b="1" dirty="0"/>
              <a:t>credit agencies rated </a:t>
            </a:r>
            <a:r>
              <a:rPr lang="en-US" sz="1350" b="1" dirty="0" smtClean="0"/>
              <a:t>the major </a:t>
            </a:r>
            <a:r>
              <a:rPr lang="en-US" sz="1350" b="1" dirty="0"/>
              <a:t>Icelandic banks AAA. </a:t>
            </a:r>
            <a:endParaRPr lang="en-US" sz="1350" b="1" dirty="0" smtClean="0"/>
          </a:p>
          <a:p>
            <a:pPr marL="285750" indent="-285750">
              <a:buFont typeface="Arial" panose="020B0604020202020204" pitchFamily="34" charset="0"/>
              <a:buChar char="•"/>
            </a:pPr>
            <a:r>
              <a:rPr lang="en-US" sz="1350" b="1" dirty="0" smtClean="0"/>
              <a:t>Capital </a:t>
            </a:r>
            <a:r>
              <a:rPr lang="en-US" sz="1350" b="1" dirty="0"/>
              <a:t>flowed into </a:t>
            </a:r>
            <a:r>
              <a:rPr lang="en-US" sz="1350" b="1" dirty="0" smtClean="0"/>
              <a:t>Icelandic banks</a:t>
            </a:r>
            <a:r>
              <a:rPr lang="en-US" sz="1350" b="1" dirty="0"/>
              <a:t>, and the banks in turn funneled that capital into </a:t>
            </a:r>
            <a:r>
              <a:rPr lang="en-US" sz="1350" b="1" dirty="0" smtClean="0"/>
              <a:t>all possible </a:t>
            </a:r>
            <a:r>
              <a:rPr lang="en-US" sz="1350" b="1" dirty="0"/>
              <a:t>investments (and loans) domestically and internationally.</a:t>
            </a:r>
          </a:p>
          <a:p>
            <a:pPr marL="285750" indent="-285750">
              <a:buFont typeface="Arial" panose="020B0604020202020204" pitchFamily="34" charset="0"/>
              <a:buChar char="•"/>
            </a:pPr>
            <a:r>
              <a:rPr lang="en-US" sz="1350" b="1" dirty="0"/>
              <a:t>Iceland’s banks created </a:t>
            </a:r>
            <a:r>
              <a:rPr lang="en-US" sz="1350" b="1" dirty="0" err="1"/>
              <a:t>Icesave</a:t>
            </a:r>
            <a:r>
              <a:rPr lang="en-US" sz="1350" b="1" dirty="0"/>
              <a:t>, an Internet </a:t>
            </a:r>
            <a:r>
              <a:rPr lang="en-US" sz="1350" b="1" dirty="0" smtClean="0"/>
              <a:t>banking system </a:t>
            </a:r>
            <a:r>
              <a:rPr lang="en-US" sz="1350" b="1" dirty="0"/>
              <a:t>to reach out to depositors in Great Britain </a:t>
            </a:r>
            <a:r>
              <a:rPr lang="en-US" sz="1350" b="1" dirty="0" smtClean="0"/>
              <a:t>and the </a:t>
            </a:r>
            <a:r>
              <a:rPr lang="en-US" sz="1350" b="1" dirty="0"/>
              <a:t>Netherlands. It worked. Iceland’s bank balance </a:t>
            </a:r>
            <a:r>
              <a:rPr lang="en-US" sz="1350" b="1" dirty="0" smtClean="0"/>
              <a:t>sheets grew </a:t>
            </a:r>
            <a:r>
              <a:rPr lang="en-US" sz="1350" b="1" dirty="0"/>
              <a:t>from 100% of GDP in 2003 to just under 1,000% </a:t>
            </a:r>
            <a:r>
              <a:rPr lang="en-US" sz="1350" b="1" dirty="0" smtClean="0"/>
              <a:t>of GDP </a:t>
            </a:r>
            <a:r>
              <a:rPr lang="en-US" sz="1350" b="1" dirty="0"/>
              <a:t>by 2008.</a:t>
            </a:r>
          </a:p>
          <a:p>
            <a:pPr marL="285750" indent="-285750">
              <a:buFont typeface="Arial" panose="020B0604020202020204" pitchFamily="34" charset="0"/>
              <a:buChar char="•"/>
            </a:pPr>
            <a:r>
              <a:rPr lang="en-US" sz="1350" b="1" dirty="0"/>
              <a:t>Iceland’s banks were now more international than Icelandic</a:t>
            </a:r>
            <a:r>
              <a:rPr lang="en-US" sz="1350" b="1" dirty="0" smtClean="0"/>
              <a:t>. (</a:t>
            </a:r>
            <a:r>
              <a:rPr lang="en-US" sz="1350" b="1" dirty="0"/>
              <a:t>By the end of 2007 their total deposits were 45</a:t>
            </a:r>
            <a:r>
              <a:rPr lang="en-US" sz="1350" b="1" dirty="0" smtClean="0"/>
              <a:t>% in </a:t>
            </a:r>
            <a:r>
              <a:rPr lang="en-US" sz="1350" b="1" dirty="0"/>
              <a:t>British pounds, 22% Icelandic krona, 16% euro, 3</a:t>
            </a:r>
            <a:r>
              <a:rPr lang="en-US" sz="1350" b="1" dirty="0" smtClean="0"/>
              <a:t>% dollar</a:t>
            </a:r>
            <a:r>
              <a:rPr lang="en-US" sz="1350" b="1" dirty="0"/>
              <a:t>, and 14% other.) </a:t>
            </a:r>
            <a:endParaRPr lang="en-US" sz="1350" b="1" dirty="0" smtClean="0"/>
          </a:p>
          <a:p>
            <a:pPr marL="285750" indent="-285750">
              <a:buFont typeface="Arial" panose="020B0604020202020204" pitchFamily="34" charset="0"/>
              <a:buChar char="•"/>
            </a:pPr>
            <a:r>
              <a:rPr lang="en-US" sz="1350" b="1" dirty="0" smtClean="0"/>
              <a:t>Icelandic </a:t>
            </a:r>
            <a:r>
              <a:rPr lang="en-US" sz="1350" b="1" dirty="0"/>
              <a:t>real estate and </a:t>
            </a:r>
            <a:r>
              <a:rPr lang="en-US" sz="1350" b="1" dirty="0" smtClean="0"/>
              <a:t>equity prices </a:t>
            </a:r>
            <a:r>
              <a:rPr lang="en-US" sz="1350" b="1" dirty="0"/>
              <a:t>boomed. Increased consumer and business </a:t>
            </a:r>
            <a:r>
              <a:rPr lang="en-US" sz="1350" b="1" dirty="0" smtClean="0"/>
              <a:t>spending resulted </a:t>
            </a:r>
            <a:r>
              <a:rPr lang="en-US" sz="1350" b="1" dirty="0"/>
              <a:t>in the growth in merchandise and </a:t>
            </a:r>
            <a:r>
              <a:rPr lang="en-US" sz="1350" b="1" dirty="0" smtClean="0"/>
              <a:t>service imports</a:t>
            </a:r>
            <a:r>
              <a:rPr lang="en-US" sz="1350" b="1" dirty="0"/>
              <a:t>, while the rising krona depressed exports. </a:t>
            </a:r>
            <a:endParaRPr lang="en-US" sz="1350" b="1" dirty="0" smtClean="0"/>
          </a:p>
          <a:p>
            <a:pPr marL="285750" indent="-285750">
              <a:buFont typeface="Arial" panose="020B0604020202020204" pitchFamily="34" charset="0"/>
              <a:buChar char="•"/>
            </a:pPr>
            <a:r>
              <a:rPr lang="en-US" sz="1350" b="1" dirty="0" smtClean="0"/>
              <a:t>The merchandise</a:t>
            </a:r>
            <a:r>
              <a:rPr lang="en-US" sz="1350" b="1" dirty="0"/>
              <a:t>, service, and income balances in the </a:t>
            </a:r>
            <a:r>
              <a:rPr lang="en-US" sz="1350" b="1" dirty="0" smtClean="0"/>
              <a:t>current account </a:t>
            </a:r>
            <a:r>
              <a:rPr lang="en-US" sz="1350" b="1" dirty="0"/>
              <a:t>all went into deficit. </a:t>
            </a:r>
            <a:endParaRPr lang="en-US" sz="1350" b="1" dirty="0" smtClean="0"/>
          </a:p>
          <a:p>
            <a:pPr marL="285750" indent="-285750">
              <a:buFont typeface="Arial" panose="020B0604020202020204" pitchFamily="34" charset="0"/>
              <a:buChar char="•"/>
            </a:pPr>
            <a:r>
              <a:rPr lang="en-US" sz="1350" b="1" dirty="0" smtClean="0"/>
              <a:t>Behaving </a:t>
            </a:r>
            <a:r>
              <a:rPr lang="en-US" sz="1350" b="1" dirty="0"/>
              <a:t>like an </a:t>
            </a:r>
            <a:r>
              <a:rPr lang="en-US" sz="1350" b="1" dirty="0" smtClean="0"/>
              <a:t>emerging market </a:t>
            </a:r>
            <a:r>
              <a:rPr lang="en-US" sz="1350" b="1" dirty="0"/>
              <a:t>country that had just discovered oil, </a:t>
            </a:r>
            <a:r>
              <a:rPr lang="en-US" sz="1350" b="1" dirty="0" smtClean="0"/>
              <a:t>Icelanders dropped </a:t>
            </a:r>
            <a:r>
              <a:rPr lang="en-US" sz="1350" b="1" dirty="0"/>
              <a:t>their fish hooks, abandoned their boats, </a:t>
            </a:r>
            <a:r>
              <a:rPr lang="en-US" sz="1350" b="1" dirty="0" smtClean="0"/>
              <a:t>and became </a:t>
            </a:r>
            <a:r>
              <a:rPr lang="en-US" sz="1350" b="1" dirty="0"/>
              <a:t>bankers. </a:t>
            </a:r>
            <a:endParaRPr lang="en-US" sz="1350" b="1" dirty="0" smtClean="0"/>
          </a:p>
          <a:p>
            <a:pPr marL="285750" indent="-285750">
              <a:buFont typeface="Arial" panose="020B0604020202020204" pitchFamily="34" charset="0"/>
              <a:buChar char="•"/>
            </a:pPr>
            <a:r>
              <a:rPr lang="en-US" sz="1350" b="1" dirty="0" smtClean="0"/>
              <a:t>Everyone </a:t>
            </a:r>
            <a:r>
              <a:rPr lang="en-US" sz="1350" b="1" dirty="0"/>
              <a:t>wanted a piece of the pie</a:t>
            </a:r>
            <a:r>
              <a:rPr lang="en-US" sz="1350" b="1" dirty="0" smtClean="0"/>
              <a:t>, and </a:t>
            </a:r>
            <a:r>
              <a:rPr lang="en-US" sz="1350" b="1" dirty="0"/>
              <a:t>the pie appeared to be growing at an infinite rate</a:t>
            </a:r>
            <a:r>
              <a:rPr lang="en-US" sz="1350" b="1" dirty="0" smtClean="0"/>
              <a:t>.</a:t>
            </a:r>
          </a:p>
          <a:p>
            <a:pPr marL="285750" indent="-285750">
              <a:buFont typeface="Arial" panose="020B0604020202020204" pitchFamily="34" charset="0"/>
              <a:buChar char="•"/>
            </a:pPr>
            <a:endParaRPr lang="en-US" sz="1350" b="1" dirty="0"/>
          </a:p>
          <a:p>
            <a:pPr marL="285750" indent="-285750">
              <a:buFont typeface="Arial" panose="020B0604020202020204" pitchFamily="34" charset="0"/>
              <a:buChar char="•"/>
            </a:pPr>
            <a:r>
              <a:rPr lang="en-US" sz="1350" b="1" i="1" dirty="0" smtClean="0">
                <a:solidFill>
                  <a:srgbClr val="C00000"/>
                </a:solidFill>
              </a:rPr>
              <a:t>Everyone could </a:t>
            </a:r>
            <a:r>
              <a:rPr lang="en-US" sz="1350" b="1" i="1" dirty="0">
                <a:solidFill>
                  <a:srgbClr val="C00000"/>
                </a:solidFill>
              </a:rPr>
              <a:t>become rich</a:t>
            </a:r>
            <a:r>
              <a:rPr lang="en-US" sz="1350" b="1" dirty="0"/>
              <a:t>.</a:t>
            </a:r>
          </a:p>
        </p:txBody>
      </p:sp>
    </p:spTree>
    <p:extLst>
      <p:ext uri="{BB962C8B-B14F-4D97-AF65-F5344CB8AC3E}">
        <p14:creationId xmlns:p14="http://schemas.microsoft.com/office/powerpoint/2010/main" val="1384704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wipe(left)">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wipe(left)">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wipe(left)">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wipe(left)">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wipe(left)">
                                      <p:cBhvr>
                                        <p:cTn id="37" dur="5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wipe(left)">
                                      <p:cBhvr>
                                        <p:cTn id="42" dur="500"/>
                                        <p:tgtEl>
                                          <p:spTgt spid="7">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Effect transition="in" filter="wipe(left)">
                                      <p:cBhvr>
                                        <p:cTn id="47" dur="500"/>
                                        <p:tgtEl>
                                          <p:spTgt spid="7">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7">
                                            <p:txEl>
                                              <p:pRg st="10" end="10"/>
                                            </p:txEl>
                                          </p:spTgt>
                                        </p:tgtEl>
                                        <p:attrNameLst>
                                          <p:attrName>style.visibility</p:attrName>
                                        </p:attrNameLst>
                                      </p:cBhvr>
                                      <p:to>
                                        <p:strVal val="visible"/>
                                      </p:to>
                                    </p:set>
                                    <p:animEffect transition="in" filter="wipe(left)">
                                      <p:cBhvr>
                                        <p:cTn id="52" dur="500"/>
                                        <p:tgtEl>
                                          <p:spTgt spid="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Exhibit B </a:t>
            </a:r>
            <a:r>
              <a:rPr lang="en-US" b="0" dirty="0"/>
              <a:t>The Icelandic Krona—European Euro Spot Exchange Rate</a:t>
            </a:r>
          </a:p>
        </p:txBody>
      </p:sp>
      <p:pic>
        <p:nvPicPr>
          <p:cNvPr id="7" name="Picture 6" descr="MiniCase_ex02_B.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676400"/>
            <a:ext cx="8305800" cy="4432422"/>
          </a:xfrm>
          <a:prstGeom prst="rect">
            <a:avLst/>
          </a:prstGeom>
        </p:spPr>
      </p:pic>
    </p:spTree>
    <p:extLst>
      <p:ext uri="{BB962C8B-B14F-4D97-AF65-F5344CB8AC3E}">
        <p14:creationId xmlns:p14="http://schemas.microsoft.com/office/powerpoint/2010/main" val="15860286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625" y="1509632"/>
            <a:ext cx="8747185" cy="4185761"/>
          </a:xfrm>
          <a:prstGeom prst="rect">
            <a:avLst/>
          </a:prstGeom>
          <a:noFill/>
        </p:spPr>
        <p:txBody>
          <a:bodyPr wrap="square" rtlCol="0">
            <a:spAutoFit/>
          </a:bodyPr>
          <a:lstStyle/>
          <a:p>
            <a:pPr marL="285750" indent="-285750">
              <a:buFont typeface="Arial" panose="020B0604020202020204" pitchFamily="34" charset="0"/>
              <a:buChar char="•"/>
            </a:pPr>
            <a:r>
              <a:rPr lang="en-US" sz="1400" b="1" dirty="0"/>
              <a:t>Then it all stopped, suddenly, without notice. </a:t>
            </a:r>
            <a:r>
              <a:rPr lang="en-US" sz="1400" b="1" dirty="0" smtClean="0"/>
              <a:t>Whether it </a:t>
            </a:r>
            <a:r>
              <a:rPr lang="en-US" sz="1400" b="1" dirty="0"/>
              <a:t>was caused by the failure of Lehman Brothers in </a:t>
            </a:r>
            <a:r>
              <a:rPr lang="en-US" sz="1400" b="1" dirty="0" smtClean="0"/>
              <a:t>the U.S</a:t>
            </a:r>
            <a:r>
              <a:rPr lang="en-US" sz="1400" b="1" dirty="0"/>
              <a:t>., or was a victim of the same forces, it is hard to say.</a:t>
            </a:r>
          </a:p>
          <a:p>
            <a:pPr marL="285750" indent="-285750">
              <a:buFont typeface="Arial" panose="020B0604020202020204" pitchFamily="34" charset="0"/>
              <a:buChar char="•"/>
            </a:pPr>
            <a:r>
              <a:rPr lang="en-US" sz="1400" b="1" dirty="0"/>
              <a:t>But beginning in September 2008 the krona started </a:t>
            </a:r>
            <a:r>
              <a:rPr lang="en-US" sz="1400" b="1" dirty="0" smtClean="0"/>
              <a:t>falling and </a:t>
            </a:r>
            <a:r>
              <a:rPr lang="en-US" sz="1400" b="1" dirty="0"/>
              <a:t>capital started fleeing. Interest rates were </a:t>
            </a:r>
            <a:r>
              <a:rPr lang="en-US" sz="1400" b="1" dirty="0" smtClean="0"/>
              <a:t>increased even </a:t>
            </a:r>
            <a:r>
              <a:rPr lang="en-US" sz="1400" b="1" dirty="0"/>
              <a:t>further to try and entice (or ‘bribe’) money to stay </a:t>
            </a:r>
            <a:r>
              <a:rPr lang="en-US" sz="1400" b="1" dirty="0" smtClean="0"/>
              <a:t>in Iceland </a:t>
            </a:r>
            <a:r>
              <a:rPr lang="en-US" sz="1400" b="1" dirty="0"/>
              <a:t>and in krona. </a:t>
            </a:r>
            <a:endParaRPr lang="en-US" sz="1400" b="1" dirty="0" smtClean="0"/>
          </a:p>
          <a:p>
            <a:pPr marL="285750" indent="-285750">
              <a:buFont typeface="Arial" panose="020B0604020202020204" pitchFamily="34" charset="0"/>
              <a:buChar char="•"/>
            </a:pPr>
            <a:r>
              <a:rPr lang="en-US" sz="1400" b="1" dirty="0" smtClean="0"/>
              <a:t>None </a:t>
            </a:r>
            <a:r>
              <a:rPr lang="en-US" sz="1400" b="1" dirty="0"/>
              <a:t>of it worked. </a:t>
            </a:r>
            <a:endParaRPr lang="en-US" sz="1400" b="1" dirty="0" smtClean="0"/>
          </a:p>
          <a:p>
            <a:pPr marL="285750" indent="-285750">
              <a:buFont typeface="Arial" panose="020B0604020202020204" pitchFamily="34" charset="0"/>
              <a:buChar char="•"/>
            </a:pPr>
            <a:r>
              <a:rPr lang="en-US" sz="1400" b="1" dirty="0" smtClean="0"/>
              <a:t>As </a:t>
            </a:r>
            <a:r>
              <a:rPr lang="en-US" sz="1400" b="1" dirty="0"/>
              <a:t>illustrated </a:t>
            </a:r>
            <a:r>
              <a:rPr lang="en-US" sz="1400" b="1" dirty="0" smtClean="0"/>
              <a:t>by Exhibit </a:t>
            </a:r>
            <a:r>
              <a:rPr lang="en-US" sz="1400" b="1" dirty="0"/>
              <a:t>B, the krona’s fall was large, dramatic, and </a:t>
            </a:r>
            <a:r>
              <a:rPr lang="en-US" sz="1400" b="1" dirty="0" smtClean="0"/>
              <a:t>somewhat permanent</a:t>
            </a:r>
            <a:r>
              <a:rPr lang="en-US" sz="1400" b="1" dirty="0"/>
              <a:t>. In retrospect, the 2006 crisis had </a:t>
            </a:r>
            <a:r>
              <a:rPr lang="en-US" sz="1400" b="1" dirty="0" smtClean="0"/>
              <a:t>been only </a:t>
            </a:r>
            <a:r>
              <a:rPr lang="en-US" sz="1400" b="1" dirty="0"/>
              <a:t>a small rain shower; 2008 proved a </a:t>
            </a:r>
            <a:r>
              <a:rPr lang="en-US" sz="1400" b="1" i="1" dirty="0"/>
              <a:t>tsunami</a:t>
            </a:r>
            <a:r>
              <a:rPr lang="en-US" sz="1400" b="1" dirty="0" smtClean="0"/>
              <a:t>.</a:t>
            </a:r>
          </a:p>
          <a:p>
            <a:pPr marL="285750" indent="-285750">
              <a:buFont typeface="Arial" panose="020B0604020202020204" pitchFamily="34" charset="0"/>
              <a:buChar char="•"/>
            </a:pPr>
            <a:r>
              <a:rPr lang="en-US" sz="1400" b="1" dirty="0"/>
              <a:t>Now those same interest rates, which had been </a:t>
            </a:r>
            <a:r>
              <a:rPr lang="en-US" sz="1400" b="1" dirty="0" smtClean="0"/>
              <a:t>driven up </a:t>
            </a:r>
            <a:r>
              <a:rPr lang="en-US" sz="1400" b="1" dirty="0"/>
              <a:t>by both markets and policy, prevented any form </a:t>
            </a:r>
            <a:r>
              <a:rPr lang="en-US" sz="1400" b="1" dirty="0" smtClean="0"/>
              <a:t>of renewal—mortgage </a:t>
            </a:r>
            <a:r>
              <a:rPr lang="en-US" sz="1400" b="1" dirty="0"/>
              <a:t>loans were either impossible to </a:t>
            </a:r>
            <a:r>
              <a:rPr lang="en-US" sz="1400" b="1" dirty="0" smtClean="0"/>
              <a:t>get or </a:t>
            </a:r>
            <a:r>
              <a:rPr lang="en-US" sz="1400" b="1" dirty="0"/>
              <a:t>impossible to afford, business loans were too </a:t>
            </a:r>
            <a:r>
              <a:rPr lang="en-US" sz="1400" b="1" dirty="0" smtClean="0"/>
              <a:t>expensive given </a:t>
            </a:r>
            <a:r>
              <a:rPr lang="en-US" sz="1400" b="1" dirty="0"/>
              <a:t>the new limited business outlook. </a:t>
            </a:r>
            <a:endParaRPr lang="en-US" sz="1400" b="1" dirty="0" smtClean="0"/>
          </a:p>
          <a:p>
            <a:pPr marL="285750" indent="-285750">
              <a:buFont typeface="Arial" panose="020B0604020202020204" pitchFamily="34" charset="0"/>
              <a:buChar char="•"/>
            </a:pPr>
            <a:r>
              <a:rPr lang="en-US" sz="1400" b="1" dirty="0" smtClean="0"/>
              <a:t>The international interbank </a:t>
            </a:r>
            <a:r>
              <a:rPr lang="en-US" sz="1400" b="1" dirty="0"/>
              <a:t>market, which had largely frozen-up during </a:t>
            </a:r>
            <a:r>
              <a:rPr lang="en-US" sz="1400" b="1" dirty="0" smtClean="0"/>
              <a:t>the midst </a:t>
            </a:r>
            <a:r>
              <a:rPr lang="en-US" sz="1400" b="1" dirty="0"/>
              <a:t>of the crisis in September and October 2008, </a:t>
            </a:r>
            <a:r>
              <a:rPr lang="en-US" sz="1400" b="1" dirty="0" smtClean="0"/>
              <a:t>now treated </a:t>
            </a:r>
            <a:r>
              <a:rPr lang="en-US" sz="1400" b="1" dirty="0"/>
              <a:t>the Icelandic financial sector like a leper. </a:t>
            </a:r>
            <a:endParaRPr lang="en-US" sz="1400" b="1" dirty="0" smtClean="0"/>
          </a:p>
          <a:p>
            <a:pPr marL="285750" indent="-285750">
              <a:buFont typeface="Arial" panose="020B0604020202020204" pitchFamily="34" charset="0"/>
              <a:buChar char="•"/>
            </a:pPr>
            <a:r>
              <a:rPr lang="en-US" sz="1400" b="1" dirty="0" smtClean="0"/>
              <a:t>As illustrated by </a:t>
            </a:r>
            <a:r>
              <a:rPr lang="en-US" sz="1400" b="1" dirty="0"/>
              <a:t>Exhibit C, interest rates had a long way to fall </a:t>
            </a:r>
            <a:r>
              <a:rPr lang="en-US" sz="1400" b="1" dirty="0" smtClean="0"/>
              <a:t>to reach </a:t>
            </a:r>
            <a:r>
              <a:rPr lang="en-US" sz="1400" b="1" dirty="0"/>
              <a:t>earth (the Central Bank of Iceland’s overnight </a:t>
            </a:r>
            <a:r>
              <a:rPr lang="en-US" sz="1400" b="1" dirty="0" smtClean="0"/>
              <a:t>rate rose </a:t>
            </a:r>
            <a:r>
              <a:rPr lang="en-US" sz="1400" b="1" dirty="0"/>
              <a:t>to well over 20</a:t>
            </a:r>
            <a:r>
              <a:rPr lang="en-US" sz="1400" b="1" dirty="0" smtClean="0"/>
              <a:t>%).</a:t>
            </a:r>
            <a:endParaRPr lang="en-US" sz="1400" b="1" dirty="0"/>
          </a:p>
        </p:txBody>
      </p:sp>
      <p:sp>
        <p:nvSpPr>
          <p:cNvPr id="2" name="Title 1"/>
          <p:cNvSpPr>
            <a:spLocks noGrp="1"/>
          </p:cNvSpPr>
          <p:nvPr>
            <p:ph type="title"/>
          </p:nvPr>
        </p:nvSpPr>
        <p:spPr/>
        <p:txBody>
          <a:bodyPr/>
          <a:lstStyle/>
          <a:p>
            <a:r>
              <a:rPr lang="en-US" altLang="en-US" dirty="0">
                <a:cs typeface="Verdana"/>
              </a:rPr>
              <a:t>Iceland – The Long </a:t>
            </a:r>
            <a:r>
              <a:rPr lang="en-US" altLang="en-US" dirty="0" smtClean="0">
                <a:cs typeface="Verdana"/>
              </a:rPr>
              <a:t>Story</a:t>
            </a:r>
            <a:endParaRPr lang="en-US" dirty="0"/>
          </a:p>
        </p:txBody>
      </p:sp>
    </p:spTree>
    <p:extLst>
      <p:ext uri="{BB962C8B-B14F-4D97-AF65-F5344CB8AC3E}">
        <p14:creationId xmlns:p14="http://schemas.microsoft.com/office/powerpoint/2010/main" val="3797443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left)">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left)">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wipe(left)">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wipe(left)">
                                      <p:cBhvr>
                                        <p:cTn id="3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LN01_Eiteman_85652_14_LN01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LN01_Eiteman_85652_14_LN01_template.potx</Template>
  <TotalTime>86</TotalTime>
  <Words>2564</Words>
  <Application>Microsoft Macintosh PowerPoint</Application>
  <PresentationFormat>On-screen Show (4:3)</PresentationFormat>
  <Paragraphs>107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LN01_Eiteman_85652_14_LN01_template</vt:lpstr>
      <vt:lpstr>PowerPoint Presentation</vt:lpstr>
      <vt:lpstr>Mini-Case: Iceland – A Small Country in a Global Crisis</vt:lpstr>
      <vt:lpstr>Iceland – The Short Story</vt:lpstr>
      <vt:lpstr>Exhibit A The Icelandic Short Story—Fall of the Krona</vt:lpstr>
      <vt:lpstr>Iceland – The Long Story</vt:lpstr>
      <vt:lpstr>Iceland – The Long Story</vt:lpstr>
      <vt:lpstr>Iceland – The Long Story</vt:lpstr>
      <vt:lpstr>Exhibit B The Icelandic Krona—European Euro Spot Exchange Rate</vt:lpstr>
      <vt:lpstr>Iceland – The Long Story</vt:lpstr>
      <vt:lpstr>Exhibit C Icelandic Central Bank Interest Rates</vt:lpstr>
      <vt:lpstr>Iceland – The Policy Response</vt:lpstr>
      <vt:lpstr>Iceland – The Policy Response (continued)</vt:lpstr>
      <vt:lpstr>Iceland – The Policy Response (continued)</vt:lpstr>
      <vt:lpstr>Iceland: 20-20 Hindsight</vt:lpstr>
      <vt:lpstr>Iceland – A Small Country in a Global Crisis:  Discussion Questions</vt:lpstr>
      <vt:lpstr>Mini-Case: Iceland – A Small Country in a Global Crisis</vt:lpstr>
    </vt:vector>
  </TitlesOfParts>
  <Manager/>
  <Company>Copyright ©2016 Pearson Education, Inc. All rights reserved.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 Case 2</dc:title>
  <dc:subject>Multinational Business Finance, 14e </dc:subject>
  <dc:creator>Eiteman, Stonehill, Moffett </dc:creator>
  <cp:keywords/>
  <dc:description/>
  <cp:lastModifiedBy>Stephanie Lindsey</cp:lastModifiedBy>
  <cp:revision>25</cp:revision>
  <cp:lastPrinted>2008-10-27T20:14:13Z</cp:lastPrinted>
  <dcterms:created xsi:type="dcterms:W3CDTF">2014-08-21T20:56:03Z</dcterms:created>
  <dcterms:modified xsi:type="dcterms:W3CDTF">2015-07-30T21:19:15Z</dcterms:modified>
  <cp:category/>
</cp:coreProperties>
</file>