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5" r:id="rId1"/>
  </p:sldMasterIdLst>
  <p:notesMasterIdLst>
    <p:notesMasterId r:id="rId79"/>
  </p:notesMasterIdLst>
  <p:handoutMasterIdLst>
    <p:handoutMasterId r:id="rId80"/>
  </p:handoutMasterIdLst>
  <p:sldIdLst>
    <p:sldId id="336" r:id="rId2"/>
    <p:sldId id="338" r:id="rId3"/>
    <p:sldId id="339" r:id="rId4"/>
    <p:sldId id="340" r:id="rId5"/>
    <p:sldId id="341" r:id="rId6"/>
    <p:sldId id="401" r:id="rId7"/>
    <p:sldId id="342" r:id="rId8"/>
    <p:sldId id="343" r:id="rId9"/>
    <p:sldId id="344" r:id="rId10"/>
    <p:sldId id="346" r:id="rId11"/>
    <p:sldId id="345" r:id="rId12"/>
    <p:sldId id="417" r:id="rId13"/>
    <p:sldId id="347" r:id="rId14"/>
    <p:sldId id="348" r:id="rId15"/>
    <p:sldId id="349" r:id="rId16"/>
    <p:sldId id="351" r:id="rId17"/>
    <p:sldId id="352" r:id="rId18"/>
    <p:sldId id="353" r:id="rId19"/>
    <p:sldId id="355" r:id="rId20"/>
    <p:sldId id="354" r:id="rId21"/>
    <p:sldId id="356" r:id="rId22"/>
    <p:sldId id="357" r:id="rId23"/>
    <p:sldId id="402" r:id="rId24"/>
    <p:sldId id="358" r:id="rId25"/>
    <p:sldId id="416" r:id="rId26"/>
    <p:sldId id="360" r:id="rId27"/>
    <p:sldId id="361" r:id="rId28"/>
    <p:sldId id="362" r:id="rId29"/>
    <p:sldId id="363" r:id="rId30"/>
    <p:sldId id="364" r:id="rId31"/>
    <p:sldId id="365" r:id="rId32"/>
    <p:sldId id="366" r:id="rId33"/>
    <p:sldId id="367" r:id="rId34"/>
    <p:sldId id="368" r:id="rId35"/>
    <p:sldId id="369" r:id="rId36"/>
    <p:sldId id="370" r:id="rId37"/>
    <p:sldId id="371" r:id="rId38"/>
    <p:sldId id="372" r:id="rId39"/>
    <p:sldId id="403" r:id="rId40"/>
    <p:sldId id="373" r:id="rId41"/>
    <p:sldId id="374" r:id="rId42"/>
    <p:sldId id="375" r:id="rId43"/>
    <p:sldId id="376" r:id="rId44"/>
    <p:sldId id="377" r:id="rId45"/>
    <p:sldId id="378" r:id="rId46"/>
    <p:sldId id="379" r:id="rId47"/>
    <p:sldId id="380" r:id="rId48"/>
    <p:sldId id="381" r:id="rId49"/>
    <p:sldId id="382" r:id="rId50"/>
    <p:sldId id="383" r:id="rId51"/>
    <p:sldId id="384" r:id="rId52"/>
    <p:sldId id="385" r:id="rId53"/>
    <p:sldId id="386" r:id="rId54"/>
    <p:sldId id="387" r:id="rId55"/>
    <p:sldId id="388" r:id="rId56"/>
    <p:sldId id="390" r:id="rId57"/>
    <p:sldId id="389" r:id="rId58"/>
    <p:sldId id="391" r:id="rId59"/>
    <p:sldId id="392" r:id="rId60"/>
    <p:sldId id="393" r:id="rId61"/>
    <p:sldId id="394" r:id="rId62"/>
    <p:sldId id="395" r:id="rId63"/>
    <p:sldId id="396" r:id="rId64"/>
    <p:sldId id="398" r:id="rId65"/>
    <p:sldId id="400" r:id="rId66"/>
    <p:sldId id="404" r:id="rId67"/>
    <p:sldId id="405" r:id="rId68"/>
    <p:sldId id="406" r:id="rId69"/>
    <p:sldId id="407" r:id="rId70"/>
    <p:sldId id="409" r:id="rId71"/>
    <p:sldId id="408" r:id="rId72"/>
    <p:sldId id="410" r:id="rId73"/>
    <p:sldId id="411" r:id="rId74"/>
    <p:sldId id="412" r:id="rId75"/>
    <p:sldId id="413" r:id="rId76"/>
    <p:sldId id="414" r:id="rId77"/>
    <p:sldId id="415" r:id="rId7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409"/>
    <a:srgbClr val="00FFFF"/>
    <a:srgbClr val="8238BA"/>
    <a:srgbClr val="1F66F5"/>
    <a:srgbClr val="1B4493"/>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592" autoAdjust="0"/>
    <p:restoredTop sz="94601" autoAdjust="0"/>
  </p:normalViewPr>
  <p:slideViewPr>
    <p:cSldViewPr>
      <p:cViewPr varScale="1">
        <p:scale>
          <a:sx n="106" d="100"/>
          <a:sy n="106" d="100"/>
        </p:scale>
        <p:origin x="27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p:cViewPr varScale="1">
        <p:scale>
          <a:sx n="85" d="100"/>
          <a:sy n="85" d="100"/>
        </p:scale>
        <p:origin x="2952" y="10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17C60DE-A58B-4350-B93E-4426503071B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4" name="Footer Placeholder 3">
            <a:extLst>
              <a:ext uri="{FF2B5EF4-FFF2-40B4-BE49-F238E27FC236}">
                <a16:creationId xmlns:a16="http://schemas.microsoft.com/office/drawing/2014/main" id="{27360DC1-D79F-4789-8A06-2EAB654FE0F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56889BED-C1B0-44EB-81DC-33625149BDE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D948415-09C5-4166-AAA9-DBBCAAD6244C}" type="slidenum">
              <a:rPr lang="en-US" smtClean="0"/>
              <a:t>‹#›</a:t>
            </a:fld>
            <a:endParaRPr lang="en-US" dirty="0"/>
          </a:p>
        </p:txBody>
      </p:sp>
    </p:spTree>
    <p:extLst>
      <p:ext uri="{BB962C8B-B14F-4D97-AF65-F5344CB8AC3E}">
        <p14:creationId xmlns:p14="http://schemas.microsoft.com/office/powerpoint/2010/main" val="12652404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US" dirty="0"/>
          </a:p>
        </p:txBody>
      </p:sp>
      <p:sp>
        <p:nvSpPr>
          <p:cNvPr id="2355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dirty="0"/>
          </a:p>
        </p:txBody>
      </p:sp>
      <p:sp>
        <p:nvSpPr>
          <p:cNvPr id="4710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355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355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dirty="0"/>
          </a:p>
        </p:txBody>
      </p:sp>
      <p:sp>
        <p:nvSpPr>
          <p:cNvPr id="2355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26FB81D4-3CF2-4560-AB71-7583A4942955}" type="slidenum">
              <a:rPr lang="en-US"/>
              <a:pPr>
                <a:defRPr/>
              </a:pPr>
              <a:t>‹#›</a:t>
            </a:fld>
            <a:endParaRPr lang="en-US" dirty="0"/>
          </a:p>
        </p:txBody>
      </p:sp>
    </p:spTree>
    <p:extLst>
      <p:ext uri="{BB962C8B-B14F-4D97-AF65-F5344CB8AC3E}">
        <p14:creationId xmlns:p14="http://schemas.microsoft.com/office/powerpoint/2010/main" val="89345716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81000" y="1066800"/>
            <a:ext cx="3200400" cy="4724399"/>
          </a:xfrm>
        </p:spPr>
        <p:txBody>
          <a:bodyPr anchor="ctr">
            <a:normAutofit/>
          </a:bodyPr>
          <a:lstStyle>
            <a:lvl1pPr>
              <a:defRPr sz="3600" b="1">
                <a:solidFill>
                  <a:schemeClr val="tx2"/>
                </a:solidFill>
                <a:latin typeface="Arial" panose="020B0604020202020204" pitchFamily="34" charset="0"/>
                <a:cs typeface="Arial" panose="020B0604020202020204" pitchFamily="34" charset="0"/>
              </a:defRPr>
            </a:lvl1pPr>
          </a:lstStyle>
          <a:p>
            <a:r>
              <a:rPr lang="en-US" dirty="0"/>
              <a:t>Click to edit Master title style</a:t>
            </a:r>
            <a:endParaRPr dirty="0"/>
          </a:p>
        </p:txBody>
      </p:sp>
      <p:grpSp>
        <p:nvGrpSpPr>
          <p:cNvPr id="6" name="Group 5">
            <a:extLst>
              <a:ext uri="{FF2B5EF4-FFF2-40B4-BE49-F238E27FC236}">
                <a16:creationId xmlns:a16="http://schemas.microsoft.com/office/drawing/2014/main" id="{F793C1CB-651B-40AC-922C-6D5E4BA1FE74}"/>
              </a:ext>
            </a:extLst>
          </p:cNvPr>
          <p:cNvGrpSpPr/>
          <p:nvPr userDrawn="1"/>
        </p:nvGrpSpPr>
        <p:grpSpPr>
          <a:xfrm>
            <a:off x="3985328" y="0"/>
            <a:ext cx="5158672" cy="6858000"/>
            <a:chOff x="3985328" y="0"/>
            <a:chExt cx="5158672" cy="6858000"/>
          </a:xfrm>
        </p:grpSpPr>
        <p:pic>
          <p:nvPicPr>
            <p:cNvPr id="7" name="Picture 6">
              <a:extLst>
                <a:ext uri="{FF2B5EF4-FFF2-40B4-BE49-F238E27FC236}">
                  <a16:creationId xmlns:a16="http://schemas.microsoft.com/office/drawing/2014/main" id="{ED6C714E-5E26-49A7-B2B0-478F8FD7E3A6}"/>
                </a:ext>
              </a:extLst>
            </p:cNvPr>
            <p:cNvPicPr>
              <a:picLocks noChangeAspect="1"/>
            </p:cNvPicPr>
            <p:nvPr userDrawn="1"/>
          </p:nvPicPr>
          <p:blipFill>
            <a:blip r:embed="rId2"/>
            <a:stretch>
              <a:fillRect/>
            </a:stretch>
          </p:blipFill>
          <p:spPr>
            <a:xfrm>
              <a:off x="3985328" y="0"/>
              <a:ext cx="5158672" cy="6858000"/>
            </a:xfrm>
            <a:prstGeom prst="rect">
              <a:avLst/>
            </a:prstGeom>
          </p:spPr>
        </p:pic>
        <p:sp>
          <p:nvSpPr>
            <p:cNvPr id="8" name="TextBox 7">
              <a:extLst>
                <a:ext uri="{FF2B5EF4-FFF2-40B4-BE49-F238E27FC236}">
                  <a16:creationId xmlns:a16="http://schemas.microsoft.com/office/drawing/2014/main" id="{A2DCD368-3BCA-43A3-A521-21B7FB6DC929}"/>
                </a:ext>
              </a:extLst>
            </p:cNvPr>
            <p:cNvSpPr txBox="1"/>
            <p:nvPr userDrawn="1"/>
          </p:nvSpPr>
          <p:spPr>
            <a:xfrm>
              <a:off x="3985328" y="6096000"/>
              <a:ext cx="5158672" cy="646331"/>
            </a:xfrm>
            <a:prstGeom prst="rect">
              <a:avLst/>
            </a:prstGeom>
            <a:noFill/>
          </p:spPr>
          <p:txBody>
            <a:bodyPr wrap="square" rtlCol="0">
              <a:spAutoFit/>
            </a:bodyPr>
            <a:lstStyle/>
            <a:p>
              <a:r>
                <a:rPr lang="en-US" sz="1200" dirty="0">
                  <a:solidFill>
                    <a:schemeClr val="tx2"/>
                  </a:solidFill>
                </a:rPr>
                <a:t>James A. Hall, Accounting Information Systems, 10th Edition. © 2019 Cengage. All Rights Reserved. May not be scanned, copied or duplicated, or posted to a publicly accessible website, in whole or in part.</a:t>
              </a:r>
            </a:p>
          </p:txBody>
        </p:sp>
      </p:grpSp>
    </p:spTree>
    <p:extLst>
      <p:ext uri="{BB962C8B-B14F-4D97-AF65-F5344CB8AC3E}">
        <p14:creationId xmlns:p14="http://schemas.microsoft.com/office/powerpoint/2010/main" val="3650633317"/>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LO">
    <p:spTree>
      <p:nvGrpSpPr>
        <p:cNvPr id="1" name=""/>
        <p:cNvGrpSpPr/>
        <p:nvPr/>
      </p:nvGrpSpPr>
      <p:grpSpPr>
        <a:xfrm>
          <a:off x="0" y="0"/>
          <a:ext cx="0" cy="0"/>
          <a:chOff x="0" y="0"/>
          <a:chExt cx="0" cy="0"/>
        </a:xfrm>
      </p:grpSpPr>
      <p:sp>
        <p:nvSpPr>
          <p:cNvPr id="2" name="Title 1"/>
          <p:cNvSpPr>
            <a:spLocks noGrp="1"/>
          </p:cNvSpPr>
          <p:nvPr>
            <p:ph type="title"/>
          </p:nvPr>
        </p:nvSpPr>
        <p:spPr>
          <a:xfrm>
            <a:off x="423333" y="381000"/>
            <a:ext cx="8230672" cy="609600"/>
          </a:xfrm>
        </p:spPr>
        <p:txBody>
          <a:bodyPr/>
          <a:lstStyle>
            <a:lvl1pPr>
              <a:defRPr>
                <a:solidFill>
                  <a:schemeClr val="tx2"/>
                </a:solidFill>
              </a:defRPr>
            </a:lvl1pPr>
          </a:lstStyle>
          <a:p>
            <a:r>
              <a:rPr lang="en-US" dirty="0"/>
              <a:t>Click to edit Master title style</a:t>
            </a:r>
            <a:endParaRPr dirty="0"/>
          </a:p>
        </p:txBody>
      </p:sp>
      <p:sp>
        <p:nvSpPr>
          <p:cNvPr id="3" name="Content Placeholder 2"/>
          <p:cNvSpPr>
            <a:spLocks noGrp="1"/>
          </p:cNvSpPr>
          <p:nvPr>
            <p:ph idx="1" hasCustomPrompt="1"/>
          </p:nvPr>
        </p:nvSpPr>
        <p:spPr>
          <a:xfrm>
            <a:off x="457200" y="1219200"/>
            <a:ext cx="8230672" cy="4876800"/>
          </a:xfrm>
        </p:spPr>
        <p:txBody>
          <a:bodyPr>
            <a:noAutofit/>
          </a:bodyPr>
          <a:lstStyle>
            <a:lvl1pPr>
              <a:defRPr sz="2100"/>
            </a:lvl1pPr>
            <a:lvl5pPr>
              <a:defRPr/>
            </a:lvl5pPr>
            <a:lvl6pPr>
              <a:defRPr/>
            </a:lvl6pPr>
            <a:lvl7pPr>
              <a:defRPr/>
            </a:lvl7pPr>
            <a:lvl8pPr>
              <a:defRPr/>
            </a:lvl8pPr>
            <a:lvl9pPr>
              <a:defRPr/>
            </a:lvl9pPr>
          </a:lstStyle>
          <a:p>
            <a:pPr lvl="0"/>
            <a:r>
              <a:rPr lang="en-US" dirty="0"/>
              <a:t>Click to edit Master text styles</a:t>
            </a:r>
            <a:endParaRPr dirty="0"/>
          </a:p>
        </p:txBody>
      </p:sp>
      <p:sp>
        <p:nvSpPr>
          <p:cNvPr id="4" name="Slide Number Placeholder 3">
            <a:extLst>
              <a:ext uri="{FF2B5EF4-FFF2-40B4-BE49-F238E27FC236}">
                <a16:creationId xmlns:a16="http://schemas.microsoft.com/office/drawing/2014/main" id="{3080635E-8E25-4162-A4F4-4094A41F59BC}"/>
              </a:ext>
            </a:extLst>
          </p:cNvPr>
          <p:cNvSpPr>
            <a:spLocks noGrp="1"/>
          </p:cNvSpPr>
          <p:nvPr>
            <p:ph type="sldNum" sz="quarter" idx="10"/>
          </p:nvPr>
        </p:nvSpPr>
        <p:spPr/>
        <p:txBody>
          <a:bodyPr/>
          <a:lstStyle/>
          <a:p>
            <a:pPr>
              <a:defRPr/>
            </a:pPr>
            <a:fld id="{F2A3B223-7250-40C4-8BED-89B5B77B88F8}" type="slidenum">
              <a:rPr lang="en-US" smtClean="0"/>
              <a:pPr>
                <a:defRPr/>
              </a:pPr>
              <a:t>‹#›</a:t>
            </a:fld>
            <a:endParaRPr lang="en-US" dirty="0"/>
          </a:p>
        </p:txBody>
      </p:sp>
    </p:spTree>
    <p:extLst>
      <p:ext uri="{BB962C8B-B14F-4D97-AF65-F5344CB8AC3E}">
        <p14:creationId xmlns:p14="http://schemas.microsoft.com/office/powerpoint/2010/main" val="16724615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SEC">
    <p:spTree>
      <p:nvGrpSpPr>
        <p:cNvPr id="1" name=""/>
        <p:cNvGrpSpPr/>
        <p:nvPr/>
      </p:nvGrpSpPr>
      <p:grpSpPr>
        <a:xfrm>
          <a:off x="0" y="0"/>
          <a:ext cx="0" cy="0"/>
          <a:chOff x="0" y="0"/>
          <a:chExt cx="0" cy="0"/>
        </a:xfrm>
      </p:grpSpPr>
      <p:sp>
        <p:nvSpPr>
          <p:cNvPr id="2" name="Title 1"/>
          <p:cNvSpPr>
            <a:spLocks noGrp="1"/>
          </p:cNvSpPr>
          <p:nvPr>
            <p:ph type="title"/>
          </p:nvPr>
        </p:nvSpPr>
        <p:spPr>
          <a:xfrm>
            <a:off x="423333" y="381000"/>
            <a:ext cx="8230672" cy="762000"/>
          </a:xfrm>
        </p:spPr>
        <p:txBody>
          <a:bodyPr>
            <a:normAutofit/>
          </a:bodyPr>
          <a:lstStyle>
            <a:lvl1pPr algn="ctr">
              <a:defRPr sz="3600" b="1" cap="none" baseline="0">
                <a:solidFill>
                  <a:schemeClr val="tx2"/>
                </a:solidFill>
              </a:defRPr>
            </a:lvl1pPr>
          </a:lstStyle>
          <a:p>
            <a:r>
              <a:rPr lang="en-US" dirty="0"/>
              <a:t>Click to edit Master title style</a:t>
            </a:r>
            <a:endParaRPr dirty="0"/>
          </a:p>
        </p:txBody>
      </p:sp>
      <p:sp>
        <p:nvSpPr>
          <p:cNvPr id="3" name="Content Placeholder 2"/>
          <p:cNvSpPr>
            <a:spLocks noGrp="1"/>
          </p:cNvSpPr>
          <p:nvPr>
            <p:ph idx="1" hasCustomPrompt="1"/>
          </p:nvPr>
        </p:nvSpPr>
        <p:spPr>
          <a:xfrm>
            <a:off x="457200" y="1295400"/>
            <a:ext cx="8230672" cy="4800600"/>
          </a:xfrm>
        </p:spPr>
        <p:txBody>
          <a:bodyPr>
            <a:noAutofit/>
          </a:bodyPr>
          <a:lstStyle>
            <a:lvl1pPr>
              <a:defRPr sz="2400"/>
            </a:lvl1pPr>
            <a:lvl2pPr marL="590616" indent="-342900">
              <a:buFont typeface="+mj-lt"/>
              <a:buAutoNum type="arabicPeriod"/>
              <a:defRPr sz="2100">
                <a:solidFill>
                  <a:schemeClr val="accent1">
                    <a:lumMod val="75000"/>
                  </a:schemeClr>
                </a:solidFill>
              </a:defRPr>
            </a:lvl2pPr>
            <a:lvl5pPr>
              <a:defRPr/>
            </a:lvl5pPr>
            <a:lvl6pPr>
              <a:defRPr/>
            </a:lvl6pPr>
            <a:lvl7pPr>
              <a:defRPr/>
            </a:lvl7pPr>
            <a:lvl8pPr>
              <a:defRPr/>
            </a:lvl8pPr>
            <a:lvl9pPr>
              <a:defRPr/>
            </a:lvl9pPr>
          </a:lstStyle>
          <a:p>
            <a:pPr lvl="0"/>
            <a:r>
              <a:rPr lang="en-US" dirty="0"/>
              <a:t>Click to edit Master text styles</a:t>
            </a:r>
          </a:p>
        </p:txBody>
      </p:sp>
      <p:sp>
        <p:nvSpPr>
          <p:cNvPr id="4" name="Slide Number Placeholder 3">
            <a:extLst>
              <a:ext uri="{FF2B5EF4-FFF2-40B4-BE49-F238E27FC236}">
                <a16:creationId xmlns:a16="http://schemas.microsoft.com/office/drawing/2014/main" id="{3080635E-8E25-4162-A4F4-4094A41F59BC}"/>
              </a:ext>
            </a:extLst>
          </p:cNvPr>
          <p:cNvSpPr>
            <a:spLocks noGrp="1"/>
          </p:cNvSpPr>
          <p:nvPr>
            <p:ph type="sldNum" sz="quarter" idx="10"/>
          </p:nvPr>
        </p:nvSpPr>
        <p:spPr/>
        <p:txBody>
          <a:bodyPr/>
          <a:lstStyle/>
          <a:p>
            <a:pPr>
              <a:defRPr/>
            </a:pPr>
            <a:fld id="{F2A3B223-7250-40C4-8BED-89B5B77B88F8}" type="slidenum">
              <a:rPr lang="en-US" smtClean="0"/>
              <a:pPr>
                <a:defRPr/>
              </a:pPr>
              <a:t>‹#›</a:t>
            </a:fld>
            <a:endParaRPr lang="en-US" dirty="0"/>
          </a:p>
        </p:txBody>
      </p:sp>
    </p:spTree>
    <p:extLst>
      <p:ext uri="{BB962C8B-B14F-4D97-AF65-F5344CB8AC3E}">
        <p14:creationId xmlns:p14="http://schemas.microsoft.com/office/powerpoint/2010/main" val="11966639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MAIN">
    <p:spTree>
      <p:nvGrpSpPr>
        <p:cNvPr id="1" name=""/>
        <p:cNvGrpSpPr/>
        <p:nvPr/>
      </p:nvGrpSpPr>
      <p:grpSpPr>
        <a:xfrm>
          <a:off x="0" y="0"/>
          <a:ext cx="0" cy="0"/>
          <a:chOff x="0" y="0"/>
          <a:chExt cx="0" cy="0"/>
        </a:xfrm>
      </p:grpSpPr>
      <p:sp>
        <p:nvSpPr>
          <p:cNvPr id="2" name="Title 1"/>
          <p:cNvSpPr>
            <a:spLocks noGrp="1"/>
          </p:cNvSpPr>
          <p:nvPr>
            <p:ph type="title"/>
          </p:nvPr>
        </p:nvSpPr>
        <p:spPr>
          <a:xfrm>
            <a:off x="423333" y="381000"/>
            <a:ext cx="8230672" cy="762000"/>
          </a:xfrm>
        </p:spPr>
        <p:txBody>
          <a:bodyPr/>
          <a:lstStyle>
            <a:lvl1pPr>
              <a:defRPr cap="none" baseline="0">
                <a:solidFill>
                  <a:schemeClr val="tx2"/>
                </a:solidFill>
              </a:defRPr>
            </a:lvl1pPr>
          </a:lstStyle>
          <a:p>
            <a:r>
              <a:rPr lang="en-US" dirty="0"/>
              <a:t>Click to edit Master title style</a:t>
            </a:r>
            <a:endParaRPr dirty="0"/>
          </a:p>
        </p:txBody>
      </p:sp>
      <p:sp>
        <p:nvSpPr>
          <p:cNvPr id="3" name="Content Placeholder 2"/>
          <p:cNvSpPr>
            <a:spLocks noGrp="1"/>
          </p:cNvSpPr>
          <p:nvPr>
            <p:ph idx="1" hasCustomPrompt="1"/>
          </p:nvPr>
        </p:nvSpPr>
        <p:spPr>
          <a:xfrm>
            <a:off x="457200" y="1295400"/>
            <a:ext cx="8230672" cy="4800600"/>
          </a:xfrm>
        </p:spPr>
        <p:txBody>
          <a:bodyPr>
            <a:noAutofit/>
          </a:bodyPr>
          <a:lstStyle>
            <a:lvl1pPr>
              <a:defRPr sz="2400"/>
            </a:lvl1pPr>
            <a:lvl2pPr marL="590616" indent="-342900">
              <a:buFont typeface="Arial" panose="020B0604020202020204" pitchFamily="34" charset="0"/>
              <a:buChar char="•"/>
              <a:defRPr sz="2100">
                <a:solidFill>
                  <a:schemeClr val="accent1">
                    <a:lumMod val="75000"/>
                  </a:schemeClr>
                </a:solidFill>
              </a:defRPr>
            </a:lvl2pPr>
            <a:lvl3pPr>
              <a:defRPr sz="1800"/>
            </a:lvl3pPr>
            <a:lvl5pPr>
              <a:defRPr/>
            </a:lvl5pPr>
            <a:lvl6pPr>
              <a:defRPr/>
            </a:lvl6pPr>
            <a:lvl7pPr>
              <a:defRPr/>
            </a:lvl7pPr>
            <a:lvl8pPr>
              <a:defRPr/>
            </a:lvl8pPr>
            <a:lvl9pPr>
              <a:defRPr/>
            </a:lvl9pPr>
          </a:lstStyle>
          <a:p>
            <a:pPr lvl="0"/>
            <a:r>
              <a:rPr lang="en-US" dirty="0"/>
              <a:t>Click to edit Master text styles</a:t>
            </a:r>
          </a:p>
          <a:p>
            <a:pPr lvl="1"/>
            <a:endParaRPr lang="en-US" dirty="0"/>
          </a:p>
          <a:p>
            <a:pPr lvl="2"/>
            <a:endParaRPr lang="en-US" dirty="0"/>
          </a:p>
        </p:txBody>
      </p:sp>
      <p:sp>
        <p:nvSpPr>
          <p:cNvPr id="4" name="Slide Number Placeholder 3">
            <a:extLst>
              <a:ext uri="{FF2B5EF4-FFF2-40B4-BE49-F238E27FC236}">
                <a16:creationId xmlns:a16="http://schemas.microsoft.com/office/drawing/2014/main" id="{3080635E-8E25-4162-A4F4-4094A41F59BC}"/>
              </a:ext>
            </a:extLst>
          </p:cNvPr>
          <p:cNvSpPr>
            <a:spLocks noGrp="1"/>
          </p:cNvSpPr>
          <p:nvPr>
            <p:ph type="sldNum" sz="quarter" idx="10"/>
          </p:nvPr>
        </p:nvSpPr>
        <p:spPr/>
        <p:txBody>
          <a:bodyPr/>
          <a:lstStyle/>
          <a:p>
            <a:pPr>
              <a:defRPr/>
            </a:pPr>
            <a:fld id="{F2A3B223-7250-40C4-8BED-89B5B77B88F8}" type="slidenum">
              <a:rPr lang="en-US" smtClean="0"/>
              <a:pPr>
                <a:defRPr/>
              </a:pPr>
              <a:t>‹#›</a:t>
            </a:fld>
            <a:endParaRPr lang="en-US" dirty="0"/>
          </a:p>
        </p:txBody>
      </p:sp>
    </p:spTree>
    <p:extLst>
      <p:ext uri="{BB962C8B-B14F-4D97-AF65-F5344CB8AC3E}">
        <p14:creationId xmlns:p14="http://schemas.microsoft.com/office/powerpoint/2010/main" val="41885693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IMG">
    <p:spTree>
      <p:nvGrpSpPr>
        <p:cNvPr id="1" name=""/>
        <p:cNvGrpSpPr/>
        <p:nvPr/>
      </p:nvGrpSpPr>
      <p:grpSpPr>
        <a:xfrm>
          <a:off x="0" y="0"/>
          <a:ext cx="0" cy="0"/>
          <a:chOff x="0" y="0"/>
          <a:chExt cx="0" cy="0"/>
        </a:xfrm>
      </p:grpSpPr>
      <p:sp>
        <p:nvSpPr>
          <p:cNvPr id="2" name="Title 1"/>
          <p:cNvSpPr>
            <a:spLocks noGrp="1"/>
          </p:cNvSpPr>
          <p:nvPr>
            <p:ph type="title"/>
          </p:nvPr>
        </p:nvSpPr>
        <p:spPr>
          <a:xfrm>
            <a:off x="423333" y="381000"/>
            <a:ext cx="8230672" cy="762000"/>
          </a:xfrm>
        </p:spPr>
        <p:txBody>
          <a:bodyPr/>
          <a:lstStyle>
            <a:lvl1pPr algn="ctr">
              <a:defRPr cap="none" baseline="0">
                <a:solidFill>
                  <a:schemeClr val="tx2"/>
                </a:solidFill>
              </a:defRPr>
            </a:lvl1pPr>
          </a:lstStyle>
          <a:p>
            <a:r>
              <a:rPr lang="en-US" dirty="0"/>
              <a:t>Click to edit Master title style</a:t>
            </a:r>
            <a:endParaRPr dirty="0"/>
          </a:p>
        </p:txBody>
      </p:sp>
      <p:sp>
        <p:nvSpPr>
          <p:cNvPr id="3" name="Content Placeholder 2"/>
          <p:cNvSpPr>
            <a:spLocks noGrp="1"/>
          </p:cNvSpPr>
          <p:nvPr>
            <p:ph idx="1" hasCustomPrompt="1"/>
          </p:nvPr>
        </p:nvSpPr>
        <p:spPr>
          <a:xfrm>
            <a:off x="457200" y="1295400"/>
            <a:ext cx="8230672" cy="4800600"/>
          </a:xfrm>
        </p:spPr>
        <p:txBody>
          <a:bodyPr>
            <a:noAutofit/>
          </a:bodyPr>
          <a:lstStyle>
            <a:lvl1pPr>
              <a:defRPr sz="2400"/>
            </a:lvl1pPr>
            <a:lvl2pPr marL="590616" indent="-342900">
              <a:buFont typeface="+mj-lt"/>
              <a:buAutoNum type="arabicPeriod"/>
              <a:defRPr sz="2100">
                <a:solidFill>
                  <a:schemeClr val="accent1">
                    <a:lumMod val="75000"/>
                  </a:schemeClr>
                </a:solidFill>
              </a:defRPr>
            </a:lvl2pPr>
            <a:lvl5pPr>
              <a:defRPr/>
            </a:lvl5pPr>
            <a:lvl6pPr>
              <a:defRPr/>
            </a:lvl6pPr>
            <a:lvl7pPr>
              <a:defRPr/>
            </a:lvl7pPr>
            <a:lvl8pPr>
              <a:defRPr/>
            </a:lvl8pPr>
            <a:lvl9pPr>
              <a:defRPr/>
            </a:lvl9pPr>
          </a:lstStyle>
          <a:p>
            <a:pPr lvl="0"/>
            <a:r>
              <a:rPr lang="en-US" dirty="0"/>
              <a:t>Click to edit Master text styles</a:t>
            </a:r>
          </a:p>
        </p:txBody>
      </p:sp>
      <p:sp>
        <p:nvSpPr>
          <p:cNvPr id="4" name="Slide Number Placeholder 3">
            <a:extLst>
              <a:ext uri="{FF2B5EF4-FFF2-40B4-BE49-F238E27FC236}">
                <a16:creationId xmlns:a16="http://schemas.microsoft.com/office/drawing/2014/main" id="{3080635E-8E25-4162-A4F4-4094A41F59BC}"/>
              </a:ext>
            </a:extLst>
          </p:cNvPr>
          <p:cNvSpPr>
            <a:spLocks noGrp="1"/>
          </p:cNvSpPr>
          <p:nvPr>
            <p:ph type="sldNum" sz="quarter" idx="10"/>
          </p:nvPr>
        </p:nvSpPr>
        <p:spPr/>
        <p:txBody>
          <a:bodyPr/>
          <a:lstStyle/>
          <a:p>
            <a:pPr>
              <a:defRPr/>
            </a:pPr>
            <a:fld id="{F2A3B223-7250-40C4-8BED-89B5B77B88F8}" type="slidenum">
              <a:rPr lang="en-US" smtClean="0"/>
              <a:pPr>
                <a:defRPr/>
              </a:pPr>
              <a:t>‹#›</a:t>
            </a:fld>
            <a:endParaRPr lang="en-US" dirty="0"/>
          </a:p>
        </p:txBody>
      </p:sp>
    </p:spTree>
    <p:extLst>
      <p:ext uri="{BB962C8B-B14F-4D97-AF65-F5344CB8AC3E}">
        <p14:creationId xmlns:p14="http://schemas.microsoft.com/office/powerpoint/2010/main" val="17041746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1_IO">
    <p:spTree>
      <p:nvGrpSpPr>
        <p:cNvPr id="1" name=""/>
        <p:cNvGrpSpPr/>
        <p:nvPr/>
      </p:nvGrpSpPr>
      <p:grpSpPr>
        <a:xfrm>
          <a:off x="0" y="0"/>
          <a:ext cx="0" cy="0"/>
          <a:chOff x="0" y="0"/>
          <a:chExt cx="0" cy="0"/>
        </a:xfrm>
      </p:grpSpPr>
      <p:sp>
        <p:nvSpPr>
          <p:cNvPr id="2" name="Title 1"/>
          <p:cNvSpPr>
            <a:spLocks noGrp="1"/>
          </p:cNvSpPr>
          <p:nvPr>
            <p:ph type="title"/>
          </p:nvPr>
        </p:nvSpPr>
        <p:spPr>
          <a:xfrm>
            <a:off x="423333" y="381000"/>
            <a:ext cx="8230672" cy="762000"/>
          </a:xfrm>
        </p:spPr>
        <p:txBody>
          <a:bodyPr/>
          <a:lstStyle>
            <a:lvl1pPr>
              <a:defRPr cap="all" baseline="0">
                <a:solidFill>
                  <a:schemeClr val="tx2"/>
                </a:solidFill>
              </a:defRPr>
            </a:lvl1pPr>
          </a:lstStyle>
          <a:p>
            <a:r>
              <a:rPr lang="en-US" dirty="0"/>
              <a:t>Click to edit Master title style</a:t>
            </a:r>
            <a:endParaRPr dirty="0"/>
          </a:p>
        </p:txBody>
      </p:sp>
      <p:sp>
        <p:nvSpPr>
          <p:cNvPr id="3" name="Content Placeholder 2"/>
          <p:cNvSpPr>
            <a:spLocks noGrp="1"/>
          </p:cNvSpPr>
          <p:nvPr>
            <p:ph idx="1" hasCustomPrompt="1"/>
          </p:nvPr>
        </p:nvSpPr>
        <p:spPr>
          <a:xfrm>
            <a:off x="457200" y="1295400"/>
            <a:ext cx="8230672" cy="4800600"/>
          </a:xfrm>
        </p:spPr>
        <p:txBody>
          <a:bodyPr>
            <a:noAutofit/>
          </a:bodyPr>
          <a:lstStyle>
            <a:lvl1pPr>
              <a:defRPr sz="2100"/>
            </a:lvl1pPr>
            <a:lvl2pPr marL="590616" indent="-342900">
              <a:buFont typeface="+mj-lt"/>
              <a:buAutoNum type="arabicPeriod"/>
              <a:defRPr>
                <a:solidFill>
                  <a:schemeClr val="tx2"/>
                </a:solidFill>
              </a:defRPr>
            </a:lvl2pPr>
            <a:lvl5pPr>
              <a:defRPr/>
            </a:lvl5pPr>
            <a:lvl6pPr>
              <a:defRPr/>
            </a:lvl6pPr>
            <a:lvl7pPr>
              <a:defRPr/>
            </a:lvl7pPr>
            <a:lvl8pPr>
              <a:defRPr/>
            </a:lvl8pPr>
            <a:lvl9pPr>
              <a:defRPr/>
            </a:lvl9pPr>
          </a:lstStyle>
          <a:p>
            <a:pPr lvl="0"/>
            <a:r>
              <a:rPr lang="en-US" dirty="0"/>
              <a:t>Click to edit Master text styles</a:t>
            </a:r>
          </a:p>
          <a:p>
            <a:pPr lvl="1"/>
            <a:r>
              <a:rPr lang="en-US" dirty="0"/>
              <a:t>Second level</a:t>
            </a:r>
            <a:endParaRPr dirty="0"/>
          </a:p>
        </p:txBody>
      </p:sp>
      <p:sp>
        <p:nvSpPr>
          <p:cNvPr id="4" name="Slide Number Placeholder 3">
            <a:extLst>
              <a:ext uri="{FF2B5EF4-FFF2-40B4-BE49-F238E27FC236}">
                <a16:creationId xmlns:a16="http://schemas.microsoft.com/office/drawing/2014/main" id="{3080635E-8E25-4162-A4F4-4094A41F59BC}"/>
              </a:ext>
            </a:extLst>
          </p:cNvPr>
          <p:cNvSpPr>
            <a:spLocks noGrp="1"/>
          </p:cNvSpPr>
          <p:nvPr>
            <p:ph type="sldNum" sz="quarter" idx="10"/>
          </p:nvPr>
        </p:nvSpPr>
        <p:spPr>
          <a:xfrm>
            <a:off x="8534400" y="6416675"/>
            <a:ext cx="533400" cy="365125"/>
          </a:xfrm>
        </p:spPr>
        <p:txBody>
          <a:bodyPr/>
          <a:lstStyle/>
          <a:p>
            <a:pPr>
              <a:defRPr/>
            </a:pPr>
            <a:fld id="{F2A3B223-7250-40C4-8BED-89B5B77B88F8}" type="slidenum">
              <a:rPr lang="en-US" smtClean="0"/>
              <a:pPr>
                <a:defRPr/>
              </a:pPr>
              <a:t>‹#›</a:t>
            </a:fld>
            <a:endParaRPr lang="en-US" dirty="0"/>
          </a:p>
        </p:txBody>
      </p:sp>
    </p:spTree>
    <p:extLst>
      <p:ext uri="{BB962C8B-B14F-4D97-AF65-F5344CB8AC3E}">
        <p14:creationId xmlns:p14="http://schemas.microsoft.com/office/powerpoint/2010/main" val="14030702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dirty="0"/>
          </a:p>
        </p:txBody>
      </p:sp>
      <p:sp>
        <p:nvSpPr>
          <p:cNvPr id="3" name="Content Placeholder 2"/>
          <p:cNvSpPr>
            <a:spLocks noGrp="1"/>
          </p:cNvSpPr>
          <p:nvPr>
            <p:ph sz="half" idx="1" hasCustomPrompt="1"/>
          </p:nvPr>
        </p:nvSpPr>
        <p:spPr>
          <a:xfrm>
            <a:off x="457200" y="1600200"/>
            <a:ext cx="3886200" cy="4191000"/>
          </a:xfrm>
        </p:spPr>
        <p:txBody>
          <a:bodyPr>
            <a:noAutofit/>
          </a:bodyPr>
          <a:lstStyle>
            <a:lvl1pPr>
              <a:defRPr sz="2101"/>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dirty="0"/>
          </a:p>
        </p:txBody>
      </p:sp>
      <p:sp>
        <p:nvSpPr>
          <p:cNvPr id="4" name="Content Placeholder 3"/>
          <p:cNvSpPr>
            <a:spLocks noGrp="1"/>
          </p:cNvSpPr>
          <p:nvPr>
            <p:ph sz="half" idx="2" hasCustomPrompt="1"/>
          </p:nvPr>
        </p:nvSpPr>
        <p:spPr>
          <a:xfrm>
            <a:off x="4724400" y="1600200"/>
            <a:ext cx="3886200" cy="4191000"/>
          </a:xfrm>
        </p:spPr>
        <p:txBody>
          <a:bodyPr>
            <a:noAutofit/>
          </a:bodyPr>
          <a:lstStyle>
            <a:lvl1pPr>
              <a:defRPr sz="2101"/>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9" name="Slide Number Placeholder 8">
            <a:extLst>
              <a:ext uri="{FF2B5EF4-FFF2-40B4-BE49-F238E27FC236}">
                <a16:creationId xmlns:a16="http://schemas.microsoft.com/office/drawing/2014/main" id="{0F849B61-5D60-46AF-9615-B9452976CBFF}"/>
              </a:ext>
            </a:extLst>
          </p:cNvPr>
          <p:cNvSpPr>
            <a:spLocks noGrp="1"/>
          </p:cNvSpPr>
          <p:nvPr>
            <p:ph type="sldNum" sz="quarter" idx="12"/>
          </p:nvPr>
        </p:nvSpPr>
        <p:spPr>
          <a:xfrm>
            <a:off x="8305800" y="6356352"/>
            <a:ext cx="762000" cy="365125"/>
          </a:xfrm>
          <a:prstGeom prst="rect">
            <a:avLst/>
          </a:prstGeom>
        </p:spPr>
        <p:txBody>
          <a:bodyPr/>
          <a:lstStyle/>
          <a:p>
            <a:pPr>
              <a:defRPr/>
            </a:pPr>
            <a:fld id="{F2A3B223-7250-40C4-8BED-89B5B77B88F8}" type="slidenum">
              <a:rPr lang="en-US" smtClean="0"/>
              <a:pPr>
                <a:defRPr/>
              </a:pPr>
              <a:t>‹#›</a:t>
            </a:fld>
            <a:endParaRPr lang="en-US" dirty="0"/>
          </a:p>
        </p:txBody>
      </p:sp>
    </p:spTree>
    <p:extLst>
      <p:ext uri="{BB962C8B-B14F-4D97-AF65-F5344CB8AC3E}">
        <p14:creationId xmlns:p14="http://schemas.microsoft.com/office/powerpoint/2010/main" val="3697023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dirty="0"/>
          </a:p>
        </p:txBody>
      </p:sp>
      <p:sp>
        <p:nvSpPr>
          <p:cNvPr id="7" name="Slide Number Placeholder 8">
            <a:extLst>
              <a:ext uri="{FF2B5EF4-FFF2-40B4-BE49-F238E27FC236}">
                <a16:creationId xmlns:a16="http://schemas.microsoft.com/office/drawing/2014/main" id="{07ECED5A-7FCF-4E66-9A5D-82CFE40AF8F3}"/>
              </a:ext>
            </a:extLst>
          </p:cNvPr>
          <p:cNvSpPr>
            <a:spLocks noGrp="1"/>
          </p:cNvSpPr>
          <p:nvPr>
            <p:ph type="sldNum" sz="quarter" idx="12"/>
          </p:nvPr>
        </p:nvSpPr>
        <p:spPr>
          <a:xfrm>
            <a:off x="8305800" y="6356352"/>
            <a:ext cx="762000" cy="365125"/>
          </a:xfrm>
          <a:prstGeom prst="rect">
            <a:avLst/>
          </a:prstGeom>
        </p:spPr>
        <p:txBody>
          <a:bodyPr/>
          <a:lstStyle/>
          <a:p>
            <a:pPr>
              <a:defRPr/>
            </a:pPr>
            <a:fld id="{F2A3B223-7250-40C4-8BED-89B5B77B88F8}" type="slidenum">
              <a:rPr lang="en-US" smtClean="0"/>
              <a:pPr>
                <a:defRPr/>
              </a:pPr>
              <a:t>‹#›</a:t>
            </a:fld>
            <a:endParaRPr lang="en-US" dirty="0"/>
          </a:p>
        </p:txBody>
      </p:sp>
    </p:spTree>
    <p:extLst>
      <p:ext uri="{BB962C8B-B14F-4D97-AF65-F5344CB8AC3E}">
        <p14:creationId xmlns:p14="http://schemas.microsoft.com/office/powerpoint/2010/main" val="35982542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2">
            <a:extLst>
              <a:ext uri="{FF2B5EF4-FFF2-40B4-BE49-F238E27FC236}">
                <a16:creationId xmlns:a16="http://schemas.microsoft.com/office/drawing/2014/main" id="{4F3710C5-A9B5-44CD-A71E-80C6C4CBD851}"/>
              </a:ext>
            </a:extLst>
          </p:cNvPr>
          <p:cNvSpPr>
            <a:spLocks noGrp="1"/>
          </p:cNvSpPr>
          <p:nvPr>
            <p:ph type="ftr" sz="quarter" idx="3"/>
          </p:nvPr>
        </p:nvSpPr>
        <p:spPr>
          <a:xfrm>
            <a:off x="304800" y="6172200"/>
            <a:ext cx="7162800" cy="533400"/>
          </a:xfrm>
          <a:prstGeom prst="rect">
            <a:avLst/>
          </a:prstGeom>
        </p:spPr>
        <p:txBody>
          <a:bodyPr/>
          <a:lstStyle>
            <a:lvl1pPr>
              <a:defRPr sz="1400"/>
            </a:lvl1pPr>
          </a:lstStyle>
          <a:p>
            <a:endParaRPr lang="en-US" dirty="0">
              <a:solidFill>
                <a:srgbClr val="000000"/>
              </a:solidFill>
            </a:endParaRPr>
          </a:p>
        </p:txBody>
      </p:sp>
      <p:sp>
        <p:nvSpPr>
          <p:cNvPr id="6" name="Slide Number Placeholder 8">
            <a:extLst>
              <a:ext uri="{FF2B5EF4-FFF2-40B4-BE49-F238E27FC236}">
                <a16:creationId xmlns:a16="http://schemas.microsoft.com/office/drawing/2014/main" id="{33265F2F-11D0-48AA-84BE-0E315C518DCC}"/>
              </a:ext>
            </a:extLst>
          </p:cNvPr>
          <p:cNvSpPr>
            <a:spLocks noGrp="1"/>
          </p:cNvSpPr>
          <p:nvPr>
            <p:ph type="sldNum" sz="quarter" idx="12"/>
          </p:nvPr>
        </p:nvSpPr>
        <p:spPr>
          <a:xfrm>
            <a:off x="8305800" y="6356352"/>
            <a:ext cx="762000" cy="365125"/>
          </a:xfrm>
          <a:prstGeom prst="rect">
            <a:avLst/>
          </a:prstGeom>
        </p:spPr>
        <p:txBody>
          <a:bodyPr/>
          <a:lstStyle/>
          <a:p>
            <a:pPr>
              <a:defRPr/>
            </a:pPr>
            <a:fld id="{F2A3B223-7250-40C4-8BED-89B5B77B88F8}" type="slidenum">
              <a:rPr lang="en-US" smtClean="0"/>
              <a:pPr>
                <a:defRPr/>
              </a:pPr>
              <a:t>‹#›</a:t>
            </a:fld>
            <a:endParaRPr lang="en-US" dirty="0"/>
          </a:p>
        </p:txBody>
      </p:sp>
    </p:spTree>
    <p:extLst>
      <p:ext uri="{BB962C8B-B14F-4D97-AF65-F5344CB8AC3E}">
        <p14:creationId xmlns:p14="http://schemas.microsoft.com/office/powerpoint/2010/main" val="16855878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shadeToTitle="1">
        <a:solidFill>
          <a:schemeClr val="bg2">
            <a:lumMod val="60000"/>
            <a:lumOff val="4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23333" y="381000"/>
            <a:ext cx="8230672" cy="1066800"/>
          </a:xfrm>
          <a:prstGeom prst="rect">
            <a:avLst/>
          </a:prstGeom>
        </p:spPr>
        <p:txBody>
          <a:bodyPr vert="horz" lIns="91440" tIns="45720" rIns="91440" bIns="45720" rtlCol="0" anchor="t">
            <a:normAutofit/>
          </a:bodyPr>
          <a:lstStyle/>
          <a:p>
            <a:r>
              <a:rPr lang="en-US" dirty="0"/>
              <a:t>Click to edit Master title style</a:t>
            </a:r>
            <a:endParaRPr dirty="0"/>
          </a:p>
        </p:txBody>
      </p:sp>
      <p:sp>
        <p:nvSpPr>
          <p:cNvPr id="3" name="Text Placeholder 2"/>
          <p:cNvSpPr>
            <a:spLocks noGrp="1"/>
          </p:cNvSpPr>
          <p:nvPr>
            <p:ph type="body" idx="1"/>
          </p:nvPr>
        </p:nvSpPr>
        <p:spPr>
          <a:xfrm>
            <a:off x="457200" y="1600200"/>
            <a:ext cx="8230672" cy="4495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endParaRPr dirty="0"/>
          </a:p>
        </p:txBody>
      </p:sp>
      <p:sp>
        <p:nvSpPr>
          <p:cNvPr id="8" name="Slide Number Placeholder 8">
            <a:extLst>
              <a:ext uri="{FF2B5EF4-FFF2-40B4-BE49-F238E27FC236}">
                <a16:creationId xmlns:a16="http://schemas.microsoft.com/office/drawing/2014/main" id="{D4C4C495-A4FD-4F2D-9C62-67779218909B}"/>
              </a:ext>
            </a:extLst>
          </p:cNvPr>
          <p:cNvSpPr>
            <a:spLocks noGrp="1"/>
          </p:cNvSpPr>
          <p:nvPr>
            <p:ph type="sldNum" sz="quarter" idx="4"/>
          </p:nvPr>
        </p:nvSpPr>
        <p:spPr>
          <a:xfrm>
            <a:off x="8534400" y="6416675"/>
            <a:ext cx="533400" cy="365125"/>
          </a:xfrm>
          <a:prstGeom prst="rect">
            <a:avLst/>
          </a:prstGeom>
        </p:spPr>
        <p:txBody>
          <a:bodyPr/>
          <a:lstStyle/>
          <a:p>
            <a:pPr>
              <a:defRPr/>
            </a:pPr>
            <a:fld id="{F2A3B223-7250-40C4-8BED-89B5B77B88F8}" type="slidenum">
              <a:rPr lang="en-US" smtClean="0"/>
              <a:pPr>
                <a:defRPr/>
              </a:pPr>
              <a:t>‹#›</a:t>
            </a:fld>
            <a:endParaRPr lang="en-US" dirty="0"/>
          </a:p>
        </p:txBody>
      </p:sp>
      <p:sp>
        <p:nvSpPr>
          <p:cNvPr id="4" name="TextBox 3">
            <a:extLst>
              <a:ext uri="{FF2B5EF4-FFF2-40B4-BE49-F238E27FC236}">
                <a16:creationId xmlns:a16="http://schemas.microsoft.com/office/drawing/2014/main" id="{705D07B7-0130-4D7B-8A77-2082D645879A}"/>
              </a:ext>
            </a:extLst>
          </p:cNvPr>
          <p:cNvSpPr txBox="1"/>
          <p:nvPr userDrawn="1"/>
        </p:nvSpPr>
        <p:spPr>
          <a:xfrm>
            <a:off x="685800" y="6320135"/>
            <a:ext cx="7848600" cy="461665"/>
          </a:xfrm>
          <a:prstGeom prst="rect">
            <a:avLst/>
          </a:prstGeom>
          <a:noFill/>
        </p:spPr>
        <p:txBody>
          <a:bodyPr wrap="square" rtlCol="0">
            <a:spAutoFit/>
          </a:bodyPr>
          <a:lstStyle/>
          <a:p>
            <a:r>
              <a:rPr lang="en-US" sz="1200" dirty="0">
                <a:solidFill>
                  <a:srgbClr val="000000"/>
                </a:solidFill>
              </a:rPr>
              <a:t>James A. Hall, Accounting Information Systems, 10th Edition. © 2019 Cengage. All Rights Reserved.</a:t>
            </a:r>
            <a:br>
              <a:rPr lang="en-US" sz="1200" dirty="0">
                <a:solidFill>
                  <a:srgbClr val="000000"/>
                </a:solidFill>
              </a:rPr>
            </a:br>
            <a:r>
              <a:rPr lang="en-US" sz="1200" dirty="0">
                <a:solidFill>
                  <a:srgbClr val="000000"/>
                </a:solidFill>
              </a:rPr>
              <a:t>May not be scanned, copied or duplicated, or posted to a publicly accessible website, in whole or in part.</a:t>
            </a:r>
          </a:p>
        </p:txBody>
      </p:sp>
    </p:spTree>
    <p:extLst>
      <p:ext uri="{BB962C8B-B14F-4D97-AF65-F5344CB8AC3E}">
        <p14:creationId xmlns:p14="http://schemas.microsoft.com/office/powerpoint/2010/main" val="651903573"/>
      </p:ext>
    </p:extLst>
  </p:cSld>
  <p:clrMap bg1="lt1" tx1="dk1" bg2="lt2" tx2="dk2" accent1="accent1" accent2="accent2" accent3="accent3" accent4="accent4" accent5="accent5" accent6="accent6" hlink="hlink" folHlink="folHlink"/>
  <p:sldLayoutIdLst>
    <p:sldLayoutId id="2147483856" r:id="rId1"/>
    <p:sldLayoutId id="2147483857" r:id="rId2"/>
    <p:sldLayoutId id="2147483866" r:id="rId3"/>
    <p:sldLayoutId id="2147483863" r:id="rId4"/>
    <p:sldLayoutId id="2147483865" r:id="rId5"/>
    <p:sldLayoutId id="2147483864" r:id="rId6"/>
    <p:sldLayoutId id="2147483859" r:id="rId7"/>
    <p:sldLayoutId id="2147483861" r:id="rId8"/>
    <p:sldLayoutId id="2147483862" r:id="rId9"/>
  </p:sldLayoutIdLst>
  <p:hf hdr="0" dt="0"/>
  <p:txStyles>
    <p:titleStyle>
      <a:lvl1pPr algn="l" defTabSz="685983" rtl="0" eaLnBrk="1" latinLnBrk="0" hangingPunct="1">
        <a:lnSpc>
          <a:spcPct val="80000"/>
        </a:lnSpc>
        <a:spcBef>
          <a:spcPct val="0"/>
        </a:spcBef>
        <a:buNone/>
        <a:defRPr sz="3400" kern="1200">
          <a:solidFill>
            <a:schemeClr val="tx2"/>
          </a:solidFill>
          <a:latin typeface="Arial" panose="020B0604020202020204" pitchFamily="34" charset="0"/>
          <a:ea typeface="+mj-ea"/>
          <a:cs typeface="Arial" panose="020B0604020202020204" pitchFamily="34" charset="0"/>
        </a:defRPr>
      </a:lvl1pPr>
    </p:titleStyle>
    <p:bodyStyle>
      <a:lvl1pPr marL="171496" indent="-171496" algn="l" defTabSz="685983" rtl="0" eaLnBrk="1" latinLnBrk="0" hangingPunct="1">
        <a:lnSpc>
          <a:spcPct val="90000"/>
        </a:lnSpc>
        <a:spcBef>
          <a:spcPts val="1350"/>
        </a:spcBef>
        <a:buClr>
          <a:schemeClr val="tx1"/>
        </a:buClr>
        <a:buSzPct val="80000"/>
        <a:buFont typeface="Arial" pitchFamily="34" charset="0"/>
        <a:buChar char="•"/>
        <a:defRPr sz="2101" kern="1200">
          <a:solidFill>
            <a:schemeClr val="tx2"/>
          </a:solidFill>
          <a:latin typeface="Arial" panose="020B0604020202020204" pitchFamily="34" charset="0"/>
          <a:ea typeface="+mn-ea"/>
          <a:cs typeface="Arial" panose="020B0604020202020204" pitchFamily="34" charset="0"/>
        </a:defRPr>
      </a:lvl1pPr>
      <a:lvl2pPr marL="462086" indent="-214370" algn="l" defTabSz="685983" rtl="0" eaLnBrk="1" latinLnBrk="0" hangingPunct="1">
        <a:lnSpc>
          <a:spcPct val="90000"/>
        </a:lnSpc>
        <a:spcBef>
          <a:spcPts val="450"/>
        </a:spcBef>
        <a:buSzPct val="80000"/>
        <a:buFont typeface="Corbel" pitchFamily="34" charset="0"/>
        <a:buChar char="–"/>
        <a:defRPr sz="1800" kern="1200">
          <a:solidFill>
            <a:schemeClr val="tx2"/>
          </a:solidFill>
          <a:latin typeface="Arial" panose="020B0604020202020204" pitchFamily="34" charset="0"/>
          <a:ea typeface="+mn-ea"/>
          <a:cs typeface="Arial" panose="020B0604020202020204" pitchFamily="34" charset="0"/>
        </a:defRPr>
      </a:lvl2pPr>
      <a:lvl3pPr marL="747721" indent="-171496" algn="l" defTabSz="685983" rtl="0" eaLnBrk="1" latinLnBrk="0" hangingPunct="1">
        <a:lnSpc>
          <a:spcPct val="90000"/>
        </a:lnSpc>
        <a:spcBef>
          <a:spcPts val="450"/>
        </a:spcBef>
        <a:buClr>
          <a:schemeClr val="tx1"/>
        </a:buClr>
        <a:buSzPct val="80000"/>
        <a:buFont typeface="Arial" pitchFamily="34" charset="0"/>
        <a:buChar char="•"/>
        <a:defRPr sz="1500" kern="1200">
          <a:solidFill>
            <a:schemeClr val="tx1"/>
          </a:solidFill>
          <a:latin typeface="Arial" panose="020B0604020202020204" pitchFamily="34" charset="0"/>
          <a:ea typeface="+mn-ea"/>
          <a:cs typeface="Arial" panose="020B0604020202020204" pitchFamily="34" charset="0"/>
        </a:defRPr>
      </a:lvl3pPr>
      <a:lvl4pPr marL="1035834" indent="-212655" algn="l" defTabSz="685983" rtl="0" eaLnBrk="1" latinLnBrk="0" hangingPunct="1">
        <a:lnSpc>
          <a:spcPct val="90000"/>
        </a:lnSpc>
        <a:spcBef>
          <a:spcPts val="450"/>
        </a:spcBef>
        <a:buFont typeface="Corbel" pitchFamily="34" charset="0"/>
        <a:buChar char="–"/>
        <a:defRPr sz="1350" kern="1200">
          <a:solidFill>
            <a:schemeClr val="tx1"/>
          </a:solidFill>
          <a:latin typeface="Arial" panose="020B0604020202020204" pitchFamily="34" charset="0"/>
          <a:ea typeface="+mn-ea"/>
          <a:cs typeface="Arial" panose="020B0604020202020204" pitchFamily="34" charset="0"/>
        </a:defRPr>
      </a:lvl4pPr>
      <a:lvl5pPr marL="1323947" indent="-171496" algn="l" defTabSz="685983" rtl="0" eaLnBrk="1" latinLnBrk="0" hangingPunct="1">
        <a:lnSpc>
          <a:spcPct val="90000"/>
        </a:lnSpc>
        <a:spcBef>
          <a:spcPts val="450"/>
        </a:spcBef>
        <a:buClr>
          <a:schemeClr val="tx1"/>
        </a:buClr>
        <a:buSzPct val="80000"/>
        <a:buFont typeface="Arial" pitchFamily="34" charset="0"/>
        <a:buChar char="•"/>
        <a:defRPr sz="1350" kern="1200">
          <a:solidFill>
            <a:schemeClr val="tx1"/>
          </a:solidFill>
          <a:latin typeface="Arial" panose="020B0604020202020204" pitchFamily="34" charset="0"/>
          <a:ea typeface="+mn-ea"/>
          <a:cs typeface="Arial" panose="020B0604020202020204" pitchFamily="34" charset="0"/>
        </a:defRPr>
      </a:lvl5pPr>
      <a:lvl6pPr marL="1612060" indent="-212655" algn="l" defTabSz="685983" rtl="0" eaLnBrk="1" latinLnBrk="0" hangingPunct="1">
        <a:lnSpc>
          <a:spcPct val="90000"/>
        </a:lnSpc>
        <a:spcBef>
          <a:spcPts val="450"/>
        </a:spcBef>
        <a:buFont typeface="Corbel" pitchFamily="34" charset="0"/>
        <a:buChar char="–"/>
        <a:defRPr sz="1350" kern="1200" baseline="0">
          <a:solidFill>
            <a:schemeClr val="tx1"/>
          </a:solidFill>
          <a:latin typeface="+mn-lt"/>
          <a:ea typeface="+mn-ea"/>
          <a:cs typeface="+mn-cs"/>
        </a:defRPr>
      </a:lvl6pPr>
      <a:lvl7pPr marL="1900173" indent="-171496" algn="l" defTabSz="685983" rtl="0" eaLnBrk="1" latinLnBrk="0" hangingPunct="1">
        <a:lnSpc>
          <a:spcPct val="90000"/>
        </a:lnSpc>
        <a:spcBef>
          <a:spcPts val="450"/>
        </a:spcBef>
        <a:buSzPct val="80000"/>
        <a:buFont typeface="Arial" pitchFamily="34" charset="0"/>
        <a:buChar char="•"/>
        <a:defRPr sz="1350" kern="1200" baseline="0">
          <a:solidFill>
            <a:schemeClr val="tx1"/>
          </a:solidFill>
          <a:latin typeface="+mn-lt"/>
          <a:ea typeface="+mn-ea"/>
          <a:cs typeface="+mn-cs"/>
        </a:defRPr>
      </a:lvl7pPr>
      <a:lvl8pPr marL="2188285" indent="-212655" algn="l" defTabSz="685983" rtl="0" eaLnBrk="1" latinLnBrk="0" hangingPunct="1">
        <a:lnSpc>
          <a:spcPct val="90000"/>
        </a:lnSpc>
        <a:spcBef>
          <a:spcPts val="450"/>
        </a:spcBef>
        <a:buFont typeface="Corbel" pitchFamily="34" charset="0"/>
        <a:buChar char="–"/>
        <a:defRPr sz="1350" kern="1200" baseline="0">
          <a:solidFill>
            <a:schemeClr val="tx1"/>
          </a:solidFill>
          <a:latin typeface="+mn-lt"/>
          <a:ea typeface="+mn-ea"/>
          <a:cs typeface="+mn-cs"/>
        </a:defRPr>
      </a:lvl8pPr>
      <a:lvl9pPr marL="2476398" indent="-171496" algn="l" defTabSz="685983" rtl="0" eaLnBrk="1" latinLnBrk="0" hangingPunct="1">
        <a:lnSpc>
          <a:spcPct val="90000"/>
        </a:lnSpc>
        <a:spcBef>
          <a:spcPts val="450"/>
        </a:spcBef>
        <a:buSzPct val="80000"/>
        <a:buFont typeface="Arial" pitchFamily="34" charset="0"/>
        <a:buChar char="•"/>
        <a:defRPr sz="1350" kern="1200">
          <a:solidFill>
            <a:schemeClr val="tx1"/>
          </a:solidFill>
          <a:latin typeface="+mn-lt"/>
          <a:ea typeface="+mn-ea"/>
          <a:cs typeface="+mn-cs"/>
        </a:defRPr>
      </a:lvl9pPr>
    </p:bodyStyle>
    <p:otherStyle>
      <a:defPPr>
        <a:defRPr/>
      </a:defPPr>
      <a:lvl1pPr marL="0" algn="l" defTabSz="685983" rtl="0" eaLnBrk="1" latinLnBrk="0" hangingPunct="1">
        <a:defRPr sz="1350" kern="1200">
          <a:solidFill>
            <a:schemeClr val="tx1"/>
          </a:solidFill>
          <a:latin typeface="+mn-lt"/>
          <a:ea typeface="+mn-ea"/>
          <a:cs typeface="+mn-cs"/>
        </a:defRPr>
      </a:lvl1pPr>
      <a:lvl2pPr marL="342991" algn="l" defTabSz="685983" rtl="0" eaLnBrk="1" latinLnBrk="0" hangingPunct="1">
        <a:defRPr sz="1350" kern="1200">
          <a:solidFill>
            <a:schemeClr val="tx1"/>
          </a:solidFill>
          <a:latin typeface="+mn-lt"/>
          <a:ea typeface="+mn-ea"/>
          <a:cs typeface="+mn-cs"/>
        </a:defRPr>
      </a:lvl2pPr>
      <a:lvl3pPr marL="685983" algn="l" defTabSz="685983" rtl="0" eaLnBrk="1" latinLnBrk="0" hangingPunct="1">
        <a:defRPr sz="1350" kern="1200">
          <a:solidFill>
            <a:schemeClr val="tx1"/>
          </a:solidFill>
          <a:latin typeface="+mn-lt"/>
          <a:ea typeface="+mn-ea"/>
          <a:cs typeface="+mn-cs"/>
        </a:defRPr>
      </a:lvl3pPr>
      <a:lvl4pPr marL="1028974" algn="l" defTabSz="685983" rtl="0" eaLnBrk="1" latinLnBrk="0" hangingPunct="1">
        <a:defRPr sz="1350" kern="1200">
          <a:solidFill>
            <a:schemeClr val="tx1"/>
          </a:solidFill>
          <a:latin typeface="+mn-lt"/>
          <a:ea typeface="+mn-ea"/>
          <a:cs typeface="+mn-cs"/>
        </a:defRPr>
      </a:lvl4pPr>
      <a:lvl5pPr marL="1371966" algn="l" defTabSz="685983" rtl="0" eaLnBrk="1" latinLnBrk="0" hangingPunct="1">
        <a:defRPr sz="1350" kern="1200">
          <a:solidFill>
            <a:schemeClr val="tx1"/>
          </a:solidFill>
          <a:latin typeface="+mn-lt"/>
          <a:ea typeface="+mn-ea"/>
          <a:cs typeface="+mn-cs"/>
        </a:defRPr>
      </a:lvl5pPr>
      <a:lvl6pPr marL="1714957" algn="l" defTabSz="685983" rtl="0" eaLnBrk="1" latinLnBrk="0" hangingPunct="1">
        <a:defRPr sz="1350" kern="1200">
          <a:solidFill>
            <a:schemeClr val="tx1"/>
          </a:solidFill>
          <a:latin typeface="+mn-lt"/>
          <a:ea typeface="+mn-ea"/>
          <a:cs typeface="+mn-cs"/>
        </a:defRPr>
      </a:lvl6pPr>
      <a:lvl7pPr marL="2057949" algn="l" defTabSz="685983" rtl="0" eaLnBrk="1" latinLnBrk="0" hangingPunct="1">
        <a:defRPr sz="1350" kern="1200">
          <a:solidFill>
            <a:schemeClr val="tx1"/>
          </a:solidFill>
          <a:latin typeface="+mn-lt"/>
          <a:ea typeface="+mn-ea"/>
          <a:cs typeface="+mn-cs"/>
        </a:defRPr>
      </a:lvl7pPr>
      <a:lvl8pPr marL="2400940" algn="l" defTabSz="685983" rtl="0" eaLnBrk="1" latinLnBrk="0" hangingPunct="1">
        <a:defRPr sz="1350" kern="1200">
          <a:solidFill>
            <a:schemeClr val="tx1"/>
          </a:solidFill>
          <a:latin typeface="+mn-lt"/>
          <a:ea typeface="+mn-ea"/>
          <a:cs typeface="+mn-cs"/>
        </a:defRPr>
      </a:lvl8pPr>
      <a:lvl9pPr marL="2743932" algn="l" defTabSz="685983"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p15:clr>
            <a:srgbClr val="F26B43"/>
          </p15:clr>
        </p15:guide>
        <p15:guide id="2" pos="3839">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5.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5.xml"/></Relationships>
</file>

<file path=ppt/slides/_rels/slide7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5.xml"/></Relationships>
</file>

<file path=ppt/slides/_rels/slide7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5.xml"/></Relationships>
</file>

<file path=ppt/slides/_rels/slide7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5.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5.xml"/></Relationships>
</file>

<file path=ppt/slides/_rels/slide7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17D3CD-BD33-4BEF-85BC-A13E809FC6C7}"/>
              </a:ext>
            </a:extLst>
          </p:cNvPr>
          <p:cNvSpPr>
            <a:spLocks noGrp="1"/>
          </p:cNvSpPr>
          <p:nvPr>
            <p:ph type="ctrTitle"/>
          </p:nvPr>
        </p:nvSpPr>
        <p:spPr/>
        <p:txBody>
          <a:bodyPr/>
          <a:lstStyle/>
          <a:p>
            <a:r>
              <a:rPr lang="en-US" dirty="0"/>
              <a:t>Chapter 2</a:t>
            </a:r>
            <a:br>
              <a:rPr lang="en-US" dirty="0"/>
            </a:br>
            <a:br>
              <a:rPr lang="en-US" dirty="0"/>
            </a:br>
            <a:r>
              <a:rPr lang="en-US" b="0" dirty="0"/>
              <a:t>Introduction to Transaction Processing</a:t>
            </a:r>
            <a:endParaRPr lang="en-US" dirty="0"/>
          </a:p>
        </p:txBody>
      </p:sp>
    </p:spTree>
    <p:extLst>
      <p:ext uri="{BB962C8B-B14F-4D97-AF65-F5344CB8AC3E}">
        <p14:creationId xmlns:p14="http://schemas.microsoft.com/office/powerpoint/2010/main" val="8625177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734AC-83E8-4663-8B84-8364CA92FB1A}"/>
              </a:ext>
            </a:extLst>
          </p:cNvPr>
          <p:cNvSpPr>
            <a:spLocks noGrp="1"/>
          </p:cNvSpPr>
          <p:nvPr>
            <p:ph type="title"/>
          </p:nvPr>
        </p:nvSpPr>
        <p:spPr/>
        <p:txBody>
          <a:bodyPr/>
          <a:lstStyle/>
          <a:p>
            <a:r>
              <a:rPr lang="en-US" dirty="0"/>
              <a:t>A Turnaround Document</a:t>
            </a:r>
          </a:p>
        </p:txBody>
      </p:sp>
      <p:sp>
        <p:nvSpPr>
          <p:cNvPr id="4" name="Slide Number Placeholder 3">
            <a:extLst>
              <a:ext uri="{FF2B5EF4-FFF2-40B4-BE49-F238E27FC236}">
                <a16:creationId xmlns:a16="http://schemas.microsoft.com/office/drawing/2014/main" id="{EAEE68DA-EBFB-44E2-AF85-6F11B1E7FD60}"/>
              </a:ext>
            </a:extLst>
          </p:cNvPr>
          <p:cNvSpPr>
            <a:spLocks noGrp="1"/>
          </p:cNvSpPr>
          <p:nvPr>
            <p:ph type="sldNum" sz="quarter" idx="10"/>
          </p:nvPr>
        </p:nvSpPr>
        <p:spPr/>
        <p:txBody>
          <a:bodyPr/>
          <a:lstStyle/>
          <a:p>
            <a:pPr>
              <a:defRPr/>
            </a:pPr>
            <a:fld id="{F2A3B223-7250-40C4-8BED-89B5B77B88F8}" type="slidenum">
              <a:rPr lang="en-US" smtClean="0"/>
              <a:pPr>
                <a:defRPr/>
              </a:pPr>
              <a:t>10</a:t>
            </a:fld>
            <a:endParaRPr lang="en-US" dirty="0"/>
          </a:p>
        </p:txBody>
      </p:sp>
      <p:pic>
        <p:nvPicPr>
          <p:cNvPr id="7" name="Content Placeholder 6" descr="A flowchart shows the creation of a Turnaround Document. A customer’s order is given as input to data collection. The output from the data collection is given as input to source documents 1, 2, and 3, which are sales orders. The output from the source documents is given as input to the sales system.  The output from the sales system is given as input to the product document, which includes a Bill and Remittance Advice which is provided back to the customer. The customer then generates two documents, a check and remittance advice, which go into the cash receipts system." title="Figure 2-4: A Turnaround Document">
            <a:extLst>
              <a:ext uri="{FF2B5EF4-FFF2-40B4-BE49-F238E27FC236}">
                <a16:creationId xmlns:a16="http://schemas.microsoft.com/office/drawing/2014/main" id="{077372D7-F986-4EF7-9CB1-D6B1A5C6C50D}"/>
              </a:ext>
            </a:extLst>
          </p:cNvPr>
          <p:cNvPicPr>
            <a:picLocks noGrp="1" noChangeAspect="1"/>
          </p:cNvPicPr>
          <p:nvPr>
            <p:ph idx="1"/>
          </p:nvPr>
        </p:nvPicPr>
        <p:blipFill>
          <a:blip r:embed="rId2"/>
          <a:stretch>
            <a:fillRect/>
          </a:stretch>
        </p:blipFill>
        <p:spPr>
          <a:xfrm>
            <a:off x="1752600" y="1066800"/>
            <a:ext cx="5624993" cy="5029200"/>
          </a:xfrm>
          <a:prstGeom prst="rect">
            <a:avLst/>
          </a:prstGeom>
        </p:spPr>
      </p:pic>
    </p:spTree>
    <p:extLst>
      <p:ext uri="{BB962C8B-B14F-4D97-AF65-F5344CB8AC3E}">
        <p14:creationId xmlns:p14="http://schemas.microsoft.com/office/powerpoint/2010/main" val="14943705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E6329-1C2E-4C3E-86E4-6642C3356F21}"/>
              </a:ext>
            </a:extLst>
          </p:cNvPr>
          <p:cNvSpPr>
            <a:spLocks noGrp="1"/>
          </p:cNvSpPr>
          <p:nvPr>
            <p:ph type="title"/>
          </p:nvPr>
        </p:nvSpPr>
        <p:spPr/>
        <p:txBody>
          <a:bodyPr>
            <a:normAutofit/>
          </a:bodyPr>
          <a:lstStyle/>
          <a:p>
            <a:pPr algn="l"/>
            <a:r>
              <a:rPr lang="en-US" dirty="0"/>
              <a:t>MANUAL SYSTEMS </a:t>
            </a:r>
            <a:r>
              <a:rPr lang="en-US" sz="1800" i="1" dirty="0"/>
              <a:t>(continued)</a:t>
            </a:r>
            <a:endParaRPr lang="en-US" dirty="0"/>
          </a:p>
        </p:txBody>
      </p:sp>
      <p:sp>
        <p:nvSpPr>
          <p:cNvPr id="3" name="Content Placeholder 2">
            <a:extLst>
              <a:ext uri="{FF2B5EF4-FFF2-40B4-BE49-F238E27FC236}">
                <a16:creationId xmlns:a16="http://schemas.microsoft.com/office/drawing/2014/main" id="{315D4B38-FDCA-4A3C-814C-7D40C8DAA462}"/>
              </a:ext>
            </a:extLst>
          </p:cNvPr>
          <p:cNvSpPr>
            <a:spLocks noGrp="1"/>
          </p:cNvSpPr>
          <p:nvPr>
            <p:ph idx="1"/>
          </p:nvPr>
        </p:nvSpPr>
        <p:spPr/>
        <p:txBody>
          <a:bodyPr/>
          <a:lstStyle/>
          <a:p>
            <a:r>
              <a:rPr lang="en-US" dirty="0"/>
              <a:t>Journals</a:t>
            </a:r>
          </a:p>
          <a:p>
            <a:pPr lvl="1">
              <a:buFont typeface="Arial" panose="020B0604020202020204" pitchFamily="34" charset="0"/>
              <a:buChar char="•"/>
            </a:pPr>
            <a:r>
              <a:rPr lang="en-US" sz="2000" dirty="0"/>
              <a:t>A </a:t>
            </a:r>
            <a:r>
              <a:rPr lang="en-US" sz="2000" b="1" dirty="0"/>
              <a:t>journal</a:t>
            </a:r>
            <a:r>
              <a:rPr lang="en-US" sz="2000" dirty="0"/>
              <a:t> is a record of a chronological entry.</a:t>
            </a:r>
          </a:p>
          <a:p>
            <a:pPr lvl="1">
              <a:buFont typeface="Arial" panose="020B0604020202020204" pitchFamily="34" charset="0"/>
              <a:buChar char="•"/>
            </a:pPr>
            <a:r>
              <a:rPr lang="en-US" sz="2000" dirty="0"/>
              <a:t>SPECIAL JOURNALS</a:t>
            </a:r>
          </a:p>
          <a:p>
            <a:pPr lvl="1">
              <a:buFont typeface="Arial" panose="020B0604020202020204" pitchFamily="34" charset="0"/>
              <a:buChar char="•"/>
            </a:pPr>
            <a:r>
              <a:rPr lang="en-US" sz="2000" dirty="0"/>
              <a:t>REGISTER: A </a:t>
            </a:r>
            <a:r>
              <a:rPr lang="en-US" sz="2000" b="1" dirty="0"/>
              <a:t>register</a:t>
            </a:r>
            <a:r>
              <a:rPr lang="en-US" sz="2000" dirty="0"/>
              <a:t> is often used to denote certain types of special journals. For example, the payroll journal is often called the payroll register.</a:t>
            </a:r>
          </a:p>
          <a:p>
            <a:pPr lvl="1">
              <a:buFont typeface="Arial" panose="020B0604020202020204" pitchFamily="34" charset="0"/>
              <a:buChar char="•"/>
            </a:pPr>
            <a:r>
              <a:rPr lang="en-US" sz="2000" dirty="0"/>
              <a:t>GENERAL JOURNALS: </a:t>
            </a:r>
            <a:r>
              <a:rPr lang="en-US" sz="2000" b="1" dirty="0"/>
              <a:t>Journal vouchers</a:t>
            </a:r>
            <a:r>
              <a:rPr lang="en-US" sz="2000" dirty="0"/>
              <a:t> are accounting journal entries into an accounting system for the purposes of making corrections or adjustments to the accounting data. For control purposes, all JVs should be approved by the appropriate designated authority.</a:t>
            </a:r>
          </a:p>
        </p:txBody>
      </p:sp>
      <p:sp>
        <p:nvSpPr>
          <p:cNvPr id="4" name="Slide Number Placeholder 3">
            <a:extLst>
              <a:ext uri="{FF2B5EF4-FFF2-40B4-BE49-F238E27FC236}">
                <a16:creationId xmlns:a16="http://schemas.microsoft.com/office/drawing/2014/main" id="{48D1DC1F-4C8E-4F58-AD7A-1099C091C637}"/>
              </a:ext>
            </a:extLst>
          </p:cNvPr>
          <p:cNvSpPr>
            <a:spLocks noGrp="1"/>
          </p:cNvSpPr>
          <p:nvPr>
            <p:ph type="sldNum" sz="quarter" idx="10"/>
          </p:nvPr>
        </p:nvSpPr>
        <p:spPr/>
        <p:txBody>
          <a:bodyPr/>
          <a:lstStyle/>
          <a:p>
            <a:pPr>
              <a:defRPr/>
            </a:pPr>
            <a:fld id="{F2A3B223-7250-40C4-8BED-89B5B77B88F8}" type="slidenum">
              <a:rPr lang="en-US" smtClean="0"/>
              <a:pPr>
                <a:defRPr/>
              </a:pPr>
              <a:t>11</a:t>
            </a:fld>
            <a:endParaRPr lang="en-US" dirty="0"/>
          </a:p>
        </p:txBody>
      </p:sp>
    </p:spTree>
    <p:extLst>
      <p:ext uri="{BB962C8B-B14F-4D97-AF65-F5344CB8AC3E}">
        <p14:creationId xmlns:p14="http://schemas.microsoft.com/office/powerpoint/2010/main" val="36962627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E6329-1C2E-4C3E-86E4-6642C3356F21}"/>
              </a:ext>
            </a:extLst>
          </p:cNvPr>
          <p:cNvSpPr>
            <a:spLocks noGrp="1"/>
          </p:cNvSpPr>
          <p:nvPr>
            <p:ph type="title"/>
          </p:nvPr>
        </p:nvSpPr>
        <p:spPr/>
        <p:txBody>
          <a:bodyPr>
            <a:normAutofit/>
          </a:bodyPr>
          <a:lstStyle/>
          <a:p>
            <a:pPr algn="l"/>
            <a:r>
              <a:rPr lang="en-US" dirty="0"/>
              <a:t>MANUAL SYSTEMS </a:t>
            </a:r>
            <a:r>
              <a:rPr lang="en-US" sz="1800" i="1" dirty="0"/>
              <a:t>(continued)</a:t>
            </a:r>
            <a:endParaRPr lang="en-US" dirty="0"/>
          </a:p>
        </p:txBody>
      </p:sp>
      <p:sp>
        <p:nvSpPr>
          <p:cNvPr id="3" name="Content Placeholder 2">
            <a:extLst>
              <a:ext uri="{FF2B5EF4-FFF2-40B4-BE49-F238E27FC236}">
                <a16:creationId xmlns:a16="http://schemas.microsoft.com/office/drawing/2014/main" id="{315D4B38-FDCA-4A3C-814C-7D40C8DAA462}"/>
              </a:ext>
            </a:extLst>
          </p:cNvPr>
          <p:cNvSpPr>
            <a:spLocks noGrp="1"/>
          </p:cNvSpPr>
          <p:nvPr>
            <p:ph idx="1"/>
          </p:nvPr>
        </p:nvSpPr>
        <p:spPr/>
        <p:txBody>
          <a:bodyPr/>
          <a:lstStyle/>
          <a:p>
            <a:r>
              <a:rPr lang="en-US" dirty="0"/>
              <a:t>Ledgers</a:t>
            </a:r>
          </a:p>
          <a:p>
            <a:pPr lvl="1">
              <a:buFont typeface="Arial" panose="020B0604020202020204" pitchFamily="34" charset="0"/>
              <a:buChar char="•"/>
            </a:pPr>
            <a:r>
              <a:rPr lang="en-US" sz="2000" dirty="0"/>
              <a:t>A </a:t>
            </a:r>
            <a:r>
              <a:rPr lang="en-US" sz="2000" b="1" dirty="0"/>
              <a:t>ledger</a:t>
            </a:r>
            <a:r>
              <a:rPr lang="en-US" sz="2000" dirty="0"/>
              <a:t> is a book of accounts that reflects the financial effects of the firm’s transactions after they are posted from the various journals.</a:t>
            </a:r>
          </a:p>
          <a:p>
            <a:pPr lvl="1">
              <a:buFont typeface="Arial" panose="020B0604020202020204" pitchFamily="34" charset="0"/>
              <a:buChar char="•"/>
            </a:pPr>
            <a:r>
              <a:rPr lang="en-US" sz="2000" dirty="0"/>
              <a:t>GENERAL LEDGERS</a:t>
            </a:r>
          </a:p>
          <a:p>
            <a:pPr lvl="1">
              <a:buFont typeface="Arial" panose="020B0604020202020204" pitchFamily="34" charset="0"/>
              <a:buChar char="•"/>
            </a:pPr>
            <a:r>
              <a:rPr lang="en-US" sz="2000" dirty="0"/>
              <a:t>SUBSIDIARY LEDGERS</a:t>
            </a:r>
          </a:p>
          <a:p>
            <a:pPr lvl="1">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48D1DC1F-4C8E-4F58-AD7A-1099C091C637}"/>
              </a:ext>
            </a:extLst>
          </p:cNvPr>
          <p:cNvSpPr>
            <a:spLocks noGrp="1"/>
          </p:cNvSpPr>
          <p:nvPr>
            <p:ph type="sldNum" sz="quarter" idx="10"/>
          </p:nvPr>
        </p:nvSpPr>
        <p:spPr/>
        <p:txBody>
          <a:bodyPr/>
          <a:lstStyle/>
          <a:p>
            <a:pPr>
              <a:defRPr/>
            </a:pPr>
            <a:fld id="{F2A3B223-7250-40C4-8BED-89B5B77B88F8}" type="slidenum">
              <a:rPr lang="en-US" smtClean="0"/>
              <a:pPr>
                <a:defRPr/>
              </a:pPr>
              <a:t>12</a:t>
            </a:fld>
            <a:endParaRPr lang="en-US" dirty="0"/>
          </a:p>
        </p:txBody>
      </p:sp>
    </p:spTree>
    <p:extLst>
      <p:ext uri="{BB962C8B-B14F-4D97-AF65-F5344CB8AC3E}">
        <p14:creationId xmlns:p14="http://schemas.microsoft.com/office/powerpoint/2010/main" val="8890087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02CFCE-CF13-44D4-9775-9E8F725EBAD6}"/>
              </a:ext>
            </a:extLst>
          </p:cNvPr>
          <p:cNvSpPr>
            <a:spLocks noGrp="1"/>
          </p:cNvSpPr>
          <p:nvPr>
            <p:ph type="title"/>
          </p:nvPr>
        </p:nvSpPr>
        <p:spPr/>
        <p:txBody>
          <a:bodyPr/>
          <a:lstStyle/>
          <a:p>
            <a:r>
              <a:rPr lang="en-US" dirty="0"/>
              <a:t>Sales Order Recorded in a Sales Journal</a:t>
            </a:r>
          </a:p>
        </p:txBody>
      </p:sp>
      <p:sp>
        <p:nvSpPr>
          <p:cNvPr id="4" name="Slide Number Placeholder 3">
            <a:extLst>
              <a:ext uri="{FF2B5EF4-FFF2-40B4-BE49-F238E27FC236}">
                <a16:creationId xmlns:a16="http://schemas.microsoft.com/office/drawing/2014/main" id="{BC11F744-3D06-4968-8F41-752C80BFE7FB}"/>
              </a:ext>
            </a:extLst>
          </p:cNvPr>
          <p:cNvSpPr>
            <a:spLocks noGrp="1"/>
          </p:cNvSpPr>
          <p:nvPr>
            <p:ph type="sldNum" sz="quarter" idx="10"/>
          </p:nvPr>
        </p:nvSpPr>
        <p:spPr/>
        <p:txBody>
          <a:bodyPr/>
          <a:lstStyle/>
          <a:p>
            <a:pPr>
              <a:defRPr/>
            </a:pPr>
            <a:fld id="{F2A3B223-7250-40C4-8BED-89B5B77B88F8}" type="slidenum">
              <a:rPr lang="en-US" smtClean="0"/>
              <a:pPr>
                <a:defRPr/>
              </a:pPr>
              <a:t>13</a:t>
            </a:fld>
            <a:endParaRPr lang="en-US" dirty="0"/>
          </a:p>
        </p:txBody>
      </p:sp>
      <p:pic>
        <p:nvPicPr>
          <p:cNvPr id="7" name="Content Placeholder 6" descr="A flowchart shows the steps of a Sales Order Recorded in a Sales Journal in three events The customer’s order, an economic event, leads to a Sales order, a Capture event, which goes into a sales journal, a Record event." title="Figure 2-5: Sales Order Recorded in a Sales Journal">
            <a:extLst>
              <a:ext uri="{FF2B5EF4-FFF2-40B4-BE49-F238E27FC236}">
                <a16:creationId xmlns:a16="http://schemas.microsoft.com/office/drawing/2014/main" id="{07249F38-5F3C-48E7-9796-967C196A5659}"/>
              </a:ext>
            </a:extLst>
          </p:cNvPr>
          <p:cNvPicPr>
            <a:picLocks noGrp="1" noChangeAspect="1"/>
          </p:cNvPicPr>
          <p:nvPr>
            <p:ph idx="1"/>
          </p:nvPr>
        </p:nvPicPr>
        <p:blipFill>
          <a:blip r:embed="rId2"/>
          <a:stretch>
            <a:fillRect/>
          </a:stretch>
        </p:blipFill>
        <p:spPr>
          <a:xfrm>
            <a:off x="457200" y="2286000"/>
            <a:ext cx="8231188" cy="2273620"/>
          </a:xfrm>
          <a:prstGeom prst="rect">
            <a:avLst/>
          </a:prstGeom>
        </p:spPr>
      </p:pic>
    </p:spTree>
    <p:extLst>
      <p:ext uri="{BB962C8B-B14F-4D97-AF65-F5344CB8AC3E}">
        <p14:creationId xmlns:p14="http://schemas.microsoft.com/office/powerpoint/2010/main" val="10166050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F994EB-B0B7-4851-9B46-C269C3095A5C}"/>
              </a:ext>
            </a:extLst>
          </p:cNvPr>
          <p:cNvSpPr>
            <a:spLocks noGrp="1"/>
          </p:cNvSpPr>
          <p:nvPr>
            <p:ph type="title"/>
          </p:nvPr>
        </p:nvSpPr>
        <p:spPr/>
        <p:txBody>
          <a:bodyPr/>
          <a:lstStyle/>
          <a:p>
            <a:r>
              <a:rPr lang="en-US" dirty="0"/>
              <a:t>Sales Journal</a:t>
            </a:r>
          </a:p>
        </p:txBody>
      </p:sp>
      <p:sp>
        <p:nvSpPr>
          <p:cNvPr id="4" name="Slide Number Placeholder 3">
            <a:extLst>
              <a:ext uri="{FF2B5EF4-FFF2-40B4-BE49-F238E27FC236}">
                <a16:creationId xmlns:a16="http://schemas.microsoft.com/office/drawing/2014/main" id="{A02F8C06-F918-4952-B35B-07DF2923EA11}"/>
              </a:ext>
            </a:extLst>
          </p:cNvPr>
          <p:cNvSpPr>
            <a:spLocks noGrp="1"/>
          </p:cNvSpPr>
          <p:nvPr>
            <p:ph type="sldNum" sz="quarter" idx="10"/>
          </p:nvPr>
        </p:nvSpPr>
        <p:spPr/>
        <p:txBody>
          <a:bodyPr/>
          <a:lstStyle/>
          <a:p>
            <a:pPr>
              <a:defRPr/>
            </a:pPr>
            <a:fld id="{F2A3B223-7250-40C4-8BED-89B5B77B88F8}" type="slidenum">
              <a:rPr lang="en-US" smtClean="0"/>
              <a:pPr>
                <a:defRPr/>
              </a:pPr>
              <a:t>14</a:t>
            </a:fld>
            <a:endParaRPr lang="en-US" dirty="0"/>
          </a:p>
        </p:txBody>
      </p:sp>
      <p:pic>
        <p:nvPicPr>
          <p:cNvPr id="7" name="Content Placeholder 6" descr="A table shows a sample Sales Journal. The column headers are Date; Customer; Invoice Number; Account Number; Post; Debit subheaded Accounts Receivable #102; and Credit Sales #401. Sample data are listed under each column." title="Figure 2-6: Sales Journal">
            <a:extLst>
              <a:ext uri="{FF2B5EF4-FFF2-40B4-BE49-F238E27FC236}">
                <a16:creationId xmlns:a16="http://schemas.microsoft.com/office/drawing/2014/main" id="{116795C7-497D-4A87-8C84-39E2F806E86D}"/>
              </a:ext>
            </a:extLst>
          </p:cNvPr>
          <p:cNvPicPr>
            <a:picLocks noGrp="1" noChangeAspect="1"/>
          </p:cNvPicPr>
          <p:nvPr>
            <p:ph idx="1"/>
          </p:nvPr>
        </p:nvPicPr>
        <p:blipFill>
          <a:blip r:embed="rId2"/>
          <a:stretch>
            <a:fillRect/>
          </a:stretch>
        </p:blipFill>
        <p:spPr>
          <a:xfrm>
            <a:off x="638393" y="1143000"/>
            <a:ext cx="7896007" cy="5029200"/>
          </a:xfrm>
          <a:prstGeom prst="rect">
            <a:avLst/>
          </a:prstGeom>
        </p:spPr>
      </p:pic>
    </p:spTree>
    <p:extLst>
      <p:ext uri="{BB962C8B-B14F-4D97-AF65-F5344CB8AC3E}">
        <p14:creationId xmlns:p14="http://schemas.microsoft.com/office/powerpoint/2010/main" val="30505363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B80930-9EA9-41B6-BCEC-FBBCF8E056D9}"/>
              </a:ext>
            </a:extLst>
          </p:cNvPr>
          <p:cNvSpPr>
            <a:spLocks noGrp="1"/>
          </p:cNvSpPr>
          <p:nvPr>
            <p:ph type="title"/>
          </p:nvPr>
        </p:nvSpPr>
        <p:spPr/>
        <p:txBody>
          <a:bodyPr/>
          <a:lstStyle/>
          <a:p>
            <a:r>
              <a:rPr lang="en-US" dirty="0"/>
              <a:t>General Journal</a:t>
            </a:r>
          </a:p>
        </p:txBody>
      </p:sp>
      <p:sp>
        <p:nvSpPr>
          <p:cNvPr id="4" name="Slide Number Placeholder 3">
            <a:extLst>
              <a:ext uri="{FF2B5EF4-FFF2-40B4-BE49-F238E27FC236}">
                <a16:creationId xmlns:a16="http://schemas.microsoft.com/office/drawing/2014/main" id="{5CC9B889-6A72-4674-87AD-6480812716E2}"/>
              </a:ext>
            </a:extLst>
          </p:cNvPr>
          <p:cNvSpPr>
            <a:spLocks noGrp="1"/>
          </p:cNvSpPr>
          <p:nvPr>
            <p:ph type="sldNum" sz="quarter" idx="10"/>
          </p:nvPr>
        </p:nvSpPr>
        <p:spPr/>
        <p:txBody>
          <a:bodyPr/>
          <a:lstStyle/>
          <a:p>
            <a:pPr>
              <a:defRPr/>
            </a:pPr>
            <a:fld id="{F2A3B223-7250-40C4-8BED-89B5B77B88F8}" type="slidenum">
              <a:rPr lang="en-US" smtClean="0"/>
              <a:pPr>
                <a:defRPr/>
              </a:pPr>
              <a:t>15</a:t>
            </a:fld>
            <a:endParaRPr lang="en-US" dirty="0"/>
          </a:p>
        </p:txBody>
      </p:sp>
      <p:pic>
        <p:nvPicPr>
          <p:cNvPr id="8" name="Content Placeholder 7" descr="A table shows a sample General Journal. The column headers are Date; Description; Post Reference; Debit; and Credit. The rows in the table are numbered. The sample data shown are as follows: Row 1: Date: September 1, 20xx; Description: Depreciation Expense; Post Reference: 520; Debit: 5000&#10;Row 2:&#10;Description: Accumulated Depreciation; Post Reference: 210; credit: 5000&#10;Row 4:&#10;Date: September 2, 20xx; Description: Insurance Expense; Post Reference: 525; Debit: 1200&#10;Row 5:&#10;Description: Prepaid Insurance; Post Reference: 180; Credit: 1200&#10;Row 7:&#10;Date: September 3, 20xx; Description: cash; Post  Reference: 101; Debit: 11000&#10;Row 8:&#10;Description: capital stock; Post Reference: 310; credit: 11000&#10;" title="Figure 2-7: General Journal">
            <a:extLst>
              <a:ext uri="{FF2B5EF4-FFF2-40B4-BE49-F238E27FC236}">
                <a16:creationId xmlns:a16="http://schemas.microsoft.com/office/drawing/2014/main" id="{A4829751-7A26-4D87-A8A8-98B19A2BB9D0}"/>
              </a:ext>
            </a:extLst>
          </p:cNvPr>
          <p:cNvPicPr>
            <a:picLocks noGrp="1" noChangeAspect="1"/>
          </p:cNvPicPr>
          <p:nvPr>
            <p:ph idx="1"/>
          </p:nvPr>
        </p:nvPicPr>
        <p:blipFill>
          <a:blip r:embed="rId2"/>
          <a:stretch>
            <a:fillRect/>
          </a:stretch>
        </p:blipFill>
        <p:spPr>
          <a:xfrm>
            <a:off x="1391478" y="1066800"/>
            <a:ext cx="6380922" cy="5029200"/>
          </a:xfrm>
          <a:prstGeom prst="rect">
            <a:avLst/>
          </a:prstGeom>
        </p:spPr>
      </p:pic>
    </p:spTree>
    <p:extLst>
      <p:ext uri="{BB962C8B-B14F-4D97-AF65-F5344CB8AC3E}">
        <p14:creationId xmlns:p14="http://schemas.microsoft.com/office/powerpoint/2010/main" val="4608816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DF8043-89F3-439F-8480-53307B5C73BC}"/>
              </a:ext>
            </a:extLst>
          </p:cNvPr>
          <p:cNvSpPr>
            <a:spLocks noGrp="1"/>
          </p:cNvSpPr>
          <p:nvPr>
            <p:ph type="title"/>
          </p:nvPr>
        </p:nvSpPr>
        <p:spPr/>
        <p:txBody>
          <a:bodyPr>
            <a:normAutofit fontScale="90000"/>
          </a:bodyPr>
          <a:lstStyle/>
          <a:p>
            <a:r>
              <a:rPr lang="en-US" dirty="0"/>
              <a:t>Flow of Information from the Economic Event to the General Ledger</a:t>
            </a:r>
          </a:p>
        </p:txBody>
      </p:sp>
      <p:sp>
        <p:nvSpPr>
          <p:cNvPr id="4" name="Slide Number Placeholder 3">
            <a:extLst>
              <a:ext uri="{FF2B5EF4-FFF2-40B4-BE49-F238E27FC236}">
                <a16:creationId xmlns:a16="http://schemas.microsoft.com/office/drawing/2014/main" id="{337AE834-D1FD-405F-83B8-6057C4D678E5}"/>
              </a:ext>
            </a:extLst>
          </p:cNvPr>
          <p:cNvSpPr>
            <a:spLocks noGrp="1"/>
          </p:cNvSpPr>
          <p:nvPr>
            <p:ph type="sldNum" sz="quarter" idx="10"/>
          </p:nvPr>
        </p:nvSpPr>
        <p:spPr/>
        <p:txBody>
          <a:bodyPr/>
          <a:lstStyle/>
          <a:p>
            <a:pPr>
              <a:defRPr/>
            </a:pPr>
            <a:fld id="{F2A3B223-7250-40C4-8BED-89B5B77B88F8}" type="slidenum">
              <a:rPr lang="en-US" smtClean="0"/>
              <a:pPr>
                <a:defRPr/>
              </a:pPr>
              <a:t>16</a:t>
            </a:fld>
            <a:endParaRPr lang="en-US" dirty="0"/>
          </a:p>
        </p:txBody>
      </p:sp>
      <p:pic>
        <p:nvPicPr>
          <p:cNvPr id="7" name="Content Placeholder 6" descr="A flowchart shows the Flow of information from the economic event to the general ledger. First, a Customer’s order generates a Sales order. The sales order generates a journal entry in the Sales Journal and a post to the Accounts Receivable Subsidiary ledger. From the sales Journal,the information is posted to the General Ledger. The Accounts Receivable Subsidiary ledger is periodically reconciled to the General Ledger." title="Figure 2-8: Flow of Information from the Economic Event to the General Ledger">
            <a:extLst>
              <a:ext uri="{FF2B5EF4-FFF2-40B4-BE49-F238E27FC236}">
                <a16:creationId xmlns:a16="http://schemas.microsoft.com/office/drawing/2014/main" id="{A939ACC4-7E6A-40D3-A7E6-B4565DFFB476}"/>
              </a:ext>
            </a:extLst>
          </p:cNvPr>
          <p:cNvPicPr>
            <a:picLocks noGrp="1" noChangeAspect="1"/>
          </p:cNvPicPr>
          <p:nvPr>
            <p:ph idx="1"/>
          </p:nvPr>
        </p:nvPicPr>
        <p:blipFill>
          <a:blip r:embed="rId2"/>
          <a:stretch>
            <a:fillRect/>
          </a:stretch>
        </p:blipFill>
        <p:spPr>
          <a:xfrm>
            <a:off x="457200" y="1828800"/>
            <a:ext cx="8231188" cy="3649758"/>
          </a:xfrm>
          <a:prstGeom prst="rect">
            <a:avLst/>
          </a:prstGeom>
        </p:spPr>
      </p:pic>
    </p:spTree>
    <p:extLst>
      <p:ext uri="{BB962C8B-B14F-4D97-AF65-F5344CB8AC3E}">
        <p14:creationId xmlns:p14="http://schemas.microsoft.com/office/powerpoint/2010/main" val="39231081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title="Figure">
            <a:extLst>
              <a:ext uri="{FF2B5EF4-FFF2-40B4-BE49-F238E27FC236}">
                <a16:creationId xmlns:a16="http://schemas.microsoft.com/office/drawing/2014/main" id="{3C256693-572A-458F-8236-F7A00DAFB1AF}"/>
              </a:ext>
            </a:extLst>
          </p:cNvPr>
          <p:cNvSpPr>
            <a:spLocks noGrp="1"/>
          </p:cNvSpPr>
          <p:nvPr>
            <p:ph type="title"/>
          </p:nvPr>
        </p:nvSpPr>
        <p:spPr/>
        <p:txBody>
          <a:bodyPr/>
          <a:lstStyle/>
          <a:p>
            <a:r>
              <a:rPr lang="en-US" dirty="0"/>
              <a:t>General Ledger</a:t>
            </a:r>
          </a:p>
        </p:txBody>
      </p:sp>
      <p:sp>
        <p:nvSpPr>
          <p:cNvPr id="4" name="Slide Number Placeholder 3">
            <a:extLst>
              <a:ext uri="{FF2B5EF4-FFF2-40B4-BE49-F238E27FC236}">
                <a16:creationId xmlns:a16="http://schemas.microsoft.com/office/drawing/2014/main" id="{21159FAC-1800-42A7-B74F-32DD51F15F0C}"/>
              </a:ext>
            </a:extLst>
          </p:cNvPr>
          <p:cNvSpPr>
            <a:spLocks noGrp="1"/>
          </p:cNvSpPr>
          <p:nvPr>
            <p:ph type="sldNum" sz="quarter" idx="10"/>
          </p:nvPr>
        </p:nvSpPr>
        <p:spPr/>
        <p:txBody>
          <a:bodyPr/>
          <a:lstStyle/>
          <a:p>
            <a:pPr>
              <a:defRPr/>
            </a:pPr>
            <a:fld id="{F2A3B223-7250-40C4-8BED-89B5B77B88F8}" type="slidenum">
              <a:rPr lang="en-US" smtClean="0"/>
              <a:pPr>
                <a:defRPr/>
              </a:pPr>
              <a:t>17</a:t>
            </a:fld>
            <a:endParaRPr lang="en-US" dirty="0"/>
          </a:p>
        </p:txBody>
      </p:sp>
      <p:pic>
        <p:nvPicPr>
          <p:cNvPr id="7" name="Content Placeholder 6" descr="General Ledgers for Cash, Accounts Receivable, Accounts Payable, and Purchases are shown. The column headers for each are Date; Item; Post Reference; Debit; Credit; and Balance of Debit and credit, and each ledger is headed with an account number.&#10;The sample data in the cash general ledger are as follows:&#10;Date: September 10; Post Reference: S1; Debit: 3300; Balance: Debit: 3300&#10;Date: September 15; Post Reference: S1; Debit: 6825; Balance: Debit: 10125&#10;Date: October 3; Post Reference: S1; Debit: 4000; Balance: Debit: 14125&#10;Date: October 10; Post Reference: CD1; Credit: 2800; Balance: Debit: 11325&#10;&#10;The sample data in the Accounts Receivable general ledger are as follows:&#10;Date: September 1; Post Reference: S1; Debit: 1400; Balance: Debit: 1400&#10;Date: September 8; Post Reference: S1; Debit: 2605; Balance: Debit: 4005&#10;Date: September 15; Post Reference: CR1; Credit: 1650; Balance: Debit: 2355&#10;&#10;The sample data in the Accounts Payable general ledger are as follows:&#10;Date: September 1; Post Reference: P1; Credit: 20500; Balance: Credit: 20500&#10;Date: September 10; Post Reference: CD1; Debit: 2800; Balance: Credit: 17700&#10;&#10;The sample data in the Purchases general ledger are as follows:&#10;Date: September 1; Post Reference: P1; Credit: 20500; Balance: Debit: 20500" title="Figure 2-9: General Ledger">
            <a:extLst>
              <a:ext uri="{FF2B5EF4-FFF2-40B4-BE49-F238E27FC236}">
                <a16:creationId xmlns:a16="http://schemas.microsoft.com/office/drawing/2014/main" id="{E0404032-62CD-47BD-A7E7-820ABDAA4A6D}"/>
              </a:ext>
            </a:extLst>
          </p:cNvPr>
          <p:cNvPicPr>
            <a:picLocks noGrp="1" noChangeAspect="1"/>
          </p:cNvPicPr>
          <p:nvPr>
            <p:ph idx="1"/>
          </p:nvPr>
        </p:nvPicPr>
        <p:blipFill>
          <a:blip r:embed="rId2"/>
          <a:stretch>
            <a:fillRect/>
          </a:stretch>
        </p:blipFill>
        <p:spPr>
          <a:xfrm>
            <a:off x="2416151" y="1066800"/>
            <a:ext cx="4289449" cy="5029200"/>
          </a:xfrm>
          <a:prstGeom prst="rect">
            <a:avLst/>
          </a:prstGeom>
        </p:spPr>
      </p:pic>
    </p:spTree>
    <p:extLst>
      <p:ext uri="{BB962C8B-B14F-4D97-AF65-F5344CB8AC3E}">
        <p14:creationId xmlns:p14="http://schemas.microsoft.com/office/powerpoint/2010/main" val="9938754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256693-572A-458F-8236-F7A00DAFB1AF}"/>
              </a:ext>
            </a:extLst>
          </p:cNvPr>
          <p:cNvSpPr>
            <a:spLocks noGrp="1"/>
          </p:cNvSpPr>
          <p:nvPr>
            <p:ph type="title"/>
          </p:nvPr>
        </p:nvSpPr>
        <p:spPr/>
        <p:txBody>
          <a:bodyPr/>
          <a:lstStyle/>
          <a:p>
            <a:r>
              <a:rPr lang="en-US" dirty="0"/>
              <a:t>General Ledger</a:t>
            </a:r>
            <a:r>
              <a:rPr lang="en-US" sz="1800" i="1" dirty="0"/>
              <a:t> (continued)</a:t>
            </a:r>
            <a:endParaRPr lang="en-US" dirty="0"/>
          </a:p>
        </p:txBody>
      </p:sp>
      <p:sp>
        <p:nvSpPr>
          <p:cNvPr id="4" name="Slide Number Placeholder 3">
            <a:extLst>
              <a:ext uri="{FF2B5EF4-FFF2-40B4-BE49-F238E27FC236}">
                <a16:creationId xmlns:a16="http://schemas.microsoft.com/office/drawing/2014/main" id="{21159FAC-1800-42A7-B74F-32DD51F15F0C}"/>
              </a:ext>
            </a:extLst>
          </p:cNvPr>
          <p:cNvSpPr>
            <a:spLocks noGrp="1"/>
          </p:cNvSpPr>
          <p:nvPr>
            <p:ph type="sldNum" sz="quarter" idx="10"/>
          </p:nvPr>
        </p:nvSpPr>
        <p:spPr/>
        <p:txBody>
          <a:bodyPr/>
          <a:lstStyle/>
          <a:p>
            <a:pPr>
              <a:defRPr/>
            </a:pPr>
            <a:fld id="{F2A3B223-7250-40C4-8BED-89B5B77B88F8}" type="slidenum">
              <a:rPr lang="en-US" smtClean="0"/>
              <a:pPr>
                <a:defRPr/>
              </a:pPr>
              <a:t>18</a:t>
            </a:fld>
            <a:endParaRPr lang="en-US" dirty="0"/>
          </a:p>
        </p:txBody>
      </p:sp>
      <p:pic>
        <p:nvPicPr>
          <p:cNvPr id="6" name="Content Placeholder 5" descr="General Ledgers for Cash, Accounts Receivable, Accounts Payable, and Purchases are shown. The column headers for each are Date; Item; Post Reference; Debit; Credit; and Balance of Debit and credit, and each ledger is headed with an account number.&#10;&#10;The sample data in the Purchases general ledger are as follows:&#10;Date: September 1; Post Reference: P1; Credit: 20500; Balance: Debit: 20500" title="Figre 2-9: General Ledger (continued)">
            <a:extLst>
              <a:ext uri="{FF2B5EF4-FFF2-40B4-BE49-F238E27FC236}">
                <a16:creationId xmlns:a16="http://schemas.microsoft.com/office/drawing/2014/main" id="{AE289746-8DB9-412A-81C2-09D598718A68}"/>
              </a:ext>
            </a:extLst>
          </p:cNvPr>
          <p:cNvPicPr>
            <a:picLocks noGrp="1" noChangeAspect="1"/>
          </p:cNvPicPr>
          <p:nvPr>
            <p:ph idx="1"/>
          </p:nvPr>
        </p:nvPicPr>
        <p:blipFill>
          <a:blip r:embed="rId2"/>
          <a:stretch>
            <a:fillRect/>
          </a:stretch>
        </p:blipFill>
        <p:spPr>
          <a:xfrm>
            <a:off x="457200" y="1676400"/>
            <a:ext cx="8231188" cy="3952522"/>
          </a:xfrm>
          <a:prstGeom prst="rect">
            <a:avLst/>
          </a:prstGeom>
        </p:spPr>
      </p:pic>
    </p:spTree>
    <p:extLst>
      <p:ext uri="{BB962C8B-B14F-4D97-AF65-F5344CB8AC3E}">
        <p14:creationId xmlns:p14="http://schemas.microsoft.com/office/powerpoint/2010/main" val="39954176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F21427-2FCE-484E-8F48-4F628B9E3FF8}"/>
              </a:ext>
            </a:extLst>
          </p:cNvPr>
          <p:cNvSpPr>
            <a:spLocks noGrp="1"/>
          </p:cNvSpPr>
          <p:nvPr>
            <p:ph type="title"/>
          </p:nvPr>
        </p:nvSpPr>
        <p:spPr/>
        <p:txBody>
          <a:bodyPr>
            <a:normAutofit fontScale="90000"/>
          </a:bodyPr>
          <a:lstStyle/>
          <a:p>
            <a:r>
              <a:rPr lang="en-US" dirty="0"/>
              <a:t>Relationship between the Subsidiary Ledger and the General Ledger</a:t>
            </a:r>
          </a:p>
        </p:txBody>
      </p:sp>
      <p:sp>
        <p:nvSpPr>
          <p:cNvPr id="4" name="Slide Number Placeholder 3">
            <a:extLst>
              <a:ext uri="{FF2B5EF4-FFF2-40B4-BE49-F238E27FC236}">
                <a16:creationId xmlns:a16="http://schemas.microsoft.com/office/drawing/2014/main" id="{AB351815-4EB8-4077-AB67-874FFD883CAE}"/>
              </a:ext>
            </a:extLst>
          </p:cNvPr>
          <p:cNvSpPr>
            <a:spLocks noGrp="1"/>
          </p:cNvSpPr>
          <p:nvPr>
            <p:ph type="sldNum" sz="quarter" idx="10"/>
          </p:nvPr>
        </p:nvSpPr>
        <p:spPr/>
        <p:txBody>
          <a:bodyPr/>
          <a:lstStyle/>
          <a:p>
            <a:pPr>
              <a:defRPr/>
            </a:pPr>
            <a:fld id="{F2A3B223-7250-40C4-8BED-89B5B77B88F8}" type="slidenum">
              <a:rPr lang="en-US" smtClean="0"/>
              <a:pPr>
                <a:defRPr/>
              </a:pPr>
              <a:t>19</a:t>
            </a:fld>
            <a:endParaRPr lang="en-US" dirty="0"/>
          </a:p>
        </p:txBody>
      </p:sp>
      <p:pic>
        <p:nvPicPr>
          <p:cNvPr id="7" name="Content Placeholder 6" descr="A diagram shows the Relationship between the subsidiary ledger and the general ledger. In the Accounts Receivable Subsidiary Ledger, Five accounts, Hobbs, Johnson, Smith, Ray, and Howard, combine into a Total Accounts Receivable amount of 14,205,800, which goes into the accounts receivable general ledger. The cash general ledger shows 9,845,260, and the inventory general ledger shows 126,389,538." title="Figure 2-10: Relationship between the Subsidiary Ledger and the General Ledger">
            <a:extLst>
              <a:ext uri="{FF2B5EF4-FFF2-40B4-BE49-F238E27FC236}">
                <a16:creationId xmlns:a16="http://schemas.microsoft.com/office/drawing/2014/main" id="{6B18CD44-2219-4D3E-8BF2-6F01C4116600}"/>
              </a:ext>
            </a:extLst>
          </p:cNvPr>
          <p:cNvPicPr>
            <a:picLocks noGrp="1" noChangeAspect="1"/>
          </p:cNvPicPr>
          <p:nvPr>
            <p:ph idx="1"/>
          </p:nvPr>
        </p:nvPicPr>
        <p:blipFill>
          <a:blip r:embed="rId2"/>
          <a:stretch>
            <a:fillRect/>
          </a:stretch>
        </p:blipFill>
        <p:spPr>
          <a:xfrm>
            <a:off x="2133600" y="1295400"/>
            <a:ext cx="4888301" cy="4893732"/>
          </a:xfrm>
          <a:prstGeom prst="rect">
            <a:avLst/>
          </a:prstGeom>
        </p:spPr>
      </p:pic>
    </p:spTree>
    <p:extLst>
      <p:ext uri="{BB962C8B-B14F-4D97-AF65-F5344CB8AC3E}">
        <p14:creationId xmlns:p14="http://schemas.microsoft.com/office/powerpoint/2010/main" val="11717757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38986B-3C4B-4779-9A7D-D6E8D97CE782}"/>
              </a:ext>
            </a:extLst>
          </p:cNvPr>
          <p:cNvSpPr>
            <a:spLocks noGrp="1"/>
          </p:cNvSpPr>
          <p:nvPr>
            <p:ph type="title"/>
          </p:nvPr>
        </p:nvSpPr>
        <p:spPr/>
        <p:txBody>
          <a:bodyPr/>
          <a:lstStyle/>
          <a:p>
            <a:r>
              <a:rPr lang="en-US" dirty="0"/>
              <a:t>Learning Objectives</a:t>
            </a:r>
          </a:p>
        </p:txBody>
      </p:sp>
      <p:sp>
        <p:nvSpPr>
          <p:cNvPr id="3" name="Content Placeholder 2">
            <a:extLst>
              <a:ext uri="{FF2B5EF4-FFF2-40B4-BE49-F238E27FC236}">
                <a16:creationId xmlns:a16="http://schemas.microsoft.com/office/drawing/2014/main" id="{B8936028-2A8A-460A-B3CD-43AB14F98E26}"/>
              </a:ext>
            </a:extLst>
          </p:cNvPr>
          <p:cNvSpPr>
            <a:spLocks noGrp="1"/>
          </p:cNvSpPr>
          <p:nvPr>
            <p:ph idx="1"/>
          </p:nvPr>
        </p:nvSpPr>
        <p:spPr/>
        <p:txBody>
          <a:bodyPr/>
          <a:lstStyle/>
          <a:p>
            <a:r>
              <a:rPr lang="en-US" sz="2050" dirty="0"/>
              <a:t>Understand the broad objectives of transaction cycles.</a:t>
            </a:r>
          </a:p>
          <a:p>
            <a:r>
              <a:rPr lang="en-US" sz="2050" dirty="0"/>
              <a:t>Recognize the types of transactions processed by each of the three transaction cycles.</a:t>
            </a:r>
          </a:p>
          <a:p>
            <a:r>
              <a:rPr lang="en-US" sz="2050" dirty="0"/>
              <a:t>Know the basic accounting records used in transaction processing systems.</a:t>
            </a:r>
          </a:p>
          <a:p>
            <a:r>
              <a:rPr lang="en-US" sz="2050" dirty="0"/>
              <a:t>Understand the relationship between traditional accounting records and their digital equivalents in computer-based systems.</a:t>
            </a:r>
          </a:p>
          <a:p>
            <a:r>
              <a:rPr lang="en-US" sz="2050" dirty="0"/>
              <a:t>Be familiar with the documentation techniques used for representing manual procedures and the computer components of systems.</a:t>
            </a:r>
          </a:p>
          <a:p>
            <a:r>
              <a:rPr lang="en-US" sz="2050" dirty="0"/>
              <a:t>Understand the differences between batch and real-time processing and the impact of these technologies on transaction processing.</a:t>
            </a:r>
          </a:p>
          <a:p>
            <a:r>
              <a:rPr lang="en-US" sz="2050" dirty="0"/>
              <a:t>Be familiar with data coding schemes used in accounting information systems.</a:t>
            </a:r>
          </a:p>
        </p:txBody>
      </p:sp>
      <p:sp>
        <p:nvSpPr>
          <p:cNvPr id="4" name="Slide Number Placeholder 3">
            <a:extLst>
              <a:ext uri="{FF2B5EF4-FFF2-40B4-BE49-F238E27FC236}">
                <a16:creationId xmlns:a16="http://schemas.microsoft.com/office/drawing/2014/main" id="{DE95DE83-A1EF-46D7-B948-C1FBF2217F4F}"/>
              </a:ext>
            </a:extLst>
          </p:cNvPr>
          <p:cNvSpPr>
            <a:spLocks noGrp="1"/>
          </p:cNvSpPr>
          <p:nvPr>
            <p:ph type="sldNum" sz="quarter" idx="10"/>
          </p:nvPr>
        </p:nvSpPr>
        <p:spPr/>
        <p:txBody>
          <a:bodyPr/>
          <a:lstStyle/>
          <a:p>
            <a:pPr>
              <a:defRPr/>
            </a:pPr>
            <a:fld id="{F2A3B223-7250-40C4-8BED-89B5B77B88F8}" type="slidenum">
              <a:rPr lang="en-US" smtClean="0"/>
              <a:pPr>
                <a:defRPr/>
              </a:pPr>
              <a:t>2</a:t>
            </a:fld>
            <a:endParaRPr lang="en-US" dirty="0"/>
          </a:p>
        </p:txBody>
      </p:sp>
    </p:spTree>
    <p:extLst>
      <p:ext uri="{BB962C8B-B14F-4D97-AF65-F5344CB8AC3E}">
        <p14:creationId xmlns:p14="http://schemas.microsoft.com/office/powerpoint/2010/main" val="1483521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42200F-E6FC-4761-853A-D30A5C05DA13}"/>
              </a:ext>
            </a:extLst>
          </p:cNvPr>
          <p:cNvSpPr>
            <a:spLocks noGrp="1"/>
          </p:cNvSpPr>
          <p:nvPr>
            <p:ph type="title"/>
          </p:nvPr>
        </p:nvSpPr>
        <p:spPr/>
        <p:txBody>
          <a:bodyPr/>
          <a:lstStyle/>
          <a:p>
            <a:r>
              <a:rPr lang="en-US" dirty="0"/>
              <a:t>THE AUDIT TRAIL</a:t>
            </a:r>
          </a:p>
        </p:txBody>
      </p:sp>
      <p:sp>
        <p:nvSpPr>
          <p:cNvPr id="3" name="Content Placeholder 2">
            <a:extLst>
              <a:ext uri="{FF2B5EF4-FFF2-40B4-BE49-F238E27FC236}">
                <a16:creationId xmlns:a16="http://schemas.microsoft.com/office/drawing/2014/main" id="{DDC0BBB6-4A5A-4F6A-8EB9-028D4D8624F1}"/>
              </a:ext>
            </a:extLst>
          </p:cNvPr>
          <p:cNvSpPr>
            <a:spLocks noGrp="1"/>
          </p:cNvSpPr>
          <p:nvPr>
            <p:ph idx="1"/>
          </p:nvPr>
        </p:nvSpPr>
        <p:spPr/>
        <p:txBody>
          <a:bodyPr/>
          <a:lstStyle/>
          <a:p>
            <a:r>
              <a:rPr lang="en-US" dirty="0"/>
              <a:t>An </a:t>
            </a:r>
            <a:r>
              <a:rPr lang="en-US" b="1" dirty="0"/>
              <a:t>audit trail </a:t>
            </a:r>
            <a:r>
              <a:rPr lang="en-US" dirty="0"/>
              <a:t>is a set of accounting records that trace transactions from their source documents to the financial statements.</a:t>
            </a:r>
            <a:endParaRPr lang="en-US" b="1" dirty="0"/>
          </a:p>
          <a:p>
            <a:r>
              <a:rPr lang="en-US" dirty="0"/>
              <a:t>An audit trail is of utmost importance in the conduct of a financial audit.</a:t>
            </a:r>
          </a:p>
          <a:p>
            <a:r>
              <a:rPr lang="en-US" dirty="0"/>
              <a:t>The external auditor’s responsibility involves, in part, the review of selected accounts and transactions to determine their validity, accuracy, and completeness.</a:t>
            </a:r>
          </a:p>
          <a:p>
            <a:endParaRPr lang="en-US" dirty="0"/>
          </a:p>
        </p:txBody>
      </p:sp>
      <p:sp>
        <p:nvSpPr>
          <p:cNvPr id="4" name="Slide Number Placeholder 3">
            <a:extLst>
              <a:ext uri="{FF2B5EF4-FFF2-40B4-BE49-F238E27FC236}">
                <a16:creationId xmlns:a16="http://schemas.microsoft.com/office/drawing/2014/main" id="{2A485046-639E-4997-A3DE-63AE29E54718}"/>
              </a:ext>
            </a:extLst>
          </p:cNvPr>
          <p:cNvSpPr>
            <a:spLocks noGrp="1"/>
          </p:cNvSpPr>
          <p:nvPr>
            <p:ph type="sldNum" sz="quarter" idx="10"/>
          </p:nvPr>
        </p:nvSpPr>
        <p:spPr/>
        <p:txBody>
          <a:bodyPr/>
          <a:lstStyle/>
          <a:p>
            <a:pPr>
              <a:defRPr/>
            </a:pPr>
            <a:fld id="{F2A3B223-7250-40C4-8BED-89B5B77B88F8}" type="slidenum">
              <a:rPr lang="en-US" smtClean="0"/>
              <a:pPr>
                <a:defRPr/>
              </a:pPr>
              <a:t>20</a:t>
            </a:fld>
            <a:endParaRPr lang="en-US" dirty="0"/>
          </a:p>
        </p:txBody>
      </p:sp>
    </p:spTree>
    <p:extLst>
      <p:ext uri="{BB962C8B-B14F-4D97-AF65-F5344CB8AC3E}">
        <p14:creationId xmlns:p14="http://schemas.microsoft.com/office/powerpoint/2010/main" val="2675018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C6BC2-9183-410A-ACE1-D455A0208BA9}"/>
              </a:ext>
            </a:extLst>
          </p:cNvPr>
          <p:cNvSpPr>
            <a:spLocks noGrp="1"/>
          </p:cNvSpPr>
          <p:nvPr>
            <p:ph type="title"/>
          </p:nvPr>
        </p:nvSpPr>
        <p:spPr/>
        <p:txBody>
          <a:bodyPr/>
          <a:lstStyle/>
          <a:p>
            <a:r>
              <a:rPr lang="en-US" dirty="0"/>
              <a:t>DIGITAL ACCOUNTING RECORDS</a:t>
            </a:r>
          </a:p>
        </p:txBody>
      </p:sp>
      <p:sp>
        <p:nvSpPr>
          <p:cNvPr id="3" name="Content Placeholder 2">
            <a:extLst>
              <a:ext uri="{FF2B5EF4-FFF2-40B4-BE49-F238E27FC236}">
                <a16:creationId xmlns:a16="http://schemas.microsoft.com/office/drawing/2014/main" id="{101F5869-7F5A-419E-8726-DD306A3D8D8C}"/>
              </a:ext>
            </a:extLst>
          </p:cNvPr>
          <p:cNvSpPr>
            <a:spLocks noGrp="1"/>
          </p:cNvSpPr>
          <p:nvPr>
            <p:ph idx="1"/>
          </p:nvPr>
        </p:nvSpPr>
        <p:spPr/>
        <p:txBody>
          <a:bodyPr/>
          <a:lstStyle/>
          <a:p>
            <a:r>
              <a:rPr lang="en-US" dirty="0"/>
              <a:t>Modern accounting systems store data in four types of digital computer files:</a:t>
            </a:r>
          </a:p>
          <a:p>
            <a:pPr lvl="1">
              <a:buFont typeface="Arial" panose="020B0604020202020204" pitchFamily="34" charset="0"/>
              <a:buChar char="•"/>
            </a:pPr>
            <a:r>
              <a:rPr lang="en-US" dirty="0"/>
              <a:t>A </a:t>
            </a:r>
            <a:r>
              <a:rPr lang="en-US" b="1" dirty="0"/>
              <a:t>master file </a:t>
            </a:r>
            <a:r>
              <a:rPr lang="en-US" dirty="0"/>
              <a:t>contains account data.</a:t>
            </a:r>
          </a:p>
          <a:p>
            <a:pPr lvl="1">
              <a:buFont typeface="Arial" panose="020B0604020202020204" pitchFamily="34" charset="0"/>
              <a:buChar char="•"/>
            </a:pPr>
            <a:r>
              <a:rPr lang="en-US" dirty="0"/>
              <a:t>A </a:t>
            </a:r>
            <a:r>
              <a:rPr lang="en-US" b="1" dirty="0"/>
              <a:t>transaction file </a:t>
            </a:r>
            <a:r>
              <a:rPr lang="en-US" dirty="0"/>
              <a:t>is a temporary file that holds transaction records that will be used to change or update data in a master file.</a:t>
            </a:r>
          </a:p>
          <a:p>
            <a:pPr lvl="1">
              <a:buFont typeface="Arial" panose="020B0604020202020204" pitchFamily="34" charset="0"/>
              <a:buChar char="•"/>
            </a:pPr>
            <a:r>
              <a:rPr lang="en-US" dirty="0"/>
              <a:t>A </a:t>
            </a:r>
            <a:r>
              <a:rPr lang="en-US" b="1" dirty="0"/>
              <a:t>reference file</a:t>
            </a:r>
            <a:r>
              <a:rPr lang="en-US" dirty="0"/>
              <a:t> is a file that stores the data used as standards for processing transactions.</a:t>
            </a:r>
          </a:p>
          <a:p>
            <a:pPr lvl="1">
              <a:buFont typeface="Arial" panose="020B0604020202020204" pitchFamily="34" charset="0"/>
              <a:buChar char="•"/>
            </a:pPr>
            <a:r>
              <a:rPr lang="en-US" dirty="0"/>
              <a:t>An </a:t>
            </a:r>
            <a:r>
              <a:rPr lang="en-US" b="1" dirty="0"/>
              <a:t>archive file </a:t>
            </a:r>
            <a:r>
              <a:rPr lang="en-US" dirty="0"/>
              <a:t>is a file that contains records of past transactions that are retained for future reference.</a:t>
            </a:r>
          </a:p>
          <a:p>
            <a:r>
              <a:rPr lang="en-US" dirty="0"/>
              <a:t>The Digital Audit Trail</a:t>
            </a:r>
          </a:p>
        </p:txBody>
      </p:sp>
      <p:sp>
        <p:nvSpPr>
          <p:cNvPr id="4" name="Slide Number Placeholder 3">
            <a:extLst>
              <a:ext uri="{FF2B5EF4-FFF2-40B4-BE49-F238E27FC236}">
                <a16:creationId xmlns:a16="http://schemas.microsoft.com/office/drawing/2014/main" id="{B797DF7F-D420-48CB-8A84-54774BF5B403}"/>
              </a:ext>
            </a:extLst>
          </p:cNvPr>
          <p:cNvSpPr>
            <a:spLocks noGrp="1"/>
          </p:cNvSpPr>
          <p:nvPr>
            <p:ph type="sldNum" sz="quarter" idx="10"/>
          </p:nvPr>
        </p:nvSpPr>
        <p:spPr/>
        <p:txBody>
          <a:bodyPr/>
          <a:lstStyle/>
          <a:p>
            <a:pPr>
              <a:defRPr/>
            </a:pPr>
            <a:fld id="{F2A3B223-7250-40C4-8BED-89B5B77B88F8}" type="slidenum">
              <a:rPr lang="en-US" smtClean="0"/>
              <a:pPr>
                <a:defRPr/>
              </a:pPr>
              <a:t>21</a:t>
            </a:fld>
            <a:endParaRPr lang="en-US" dirty="0"/>
          </a:p>
        </p:txBody>
      </p:sp>
    </p:spTree>
    <p:extLst>
      <p:ext uri="{BB962C8B-B14F-4D97-AF65-F5344CB8AC3E}">
        <p14:creationId xmlns:p14="http://schemas.microsoft.com/office/powerpoint/2010/main" val="35311471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432062-32FA-4A47-8C5E-3E38EE2EDC52}"/>
              </a:ext>
            </a:extLst>
          </p:cNvPr>
          <p:cNvSpPr>
            <a:spLocks noGrp="1"/>
          </p:cNvSpPr>
          <p:nvPr>
            <p:ph type="title"/>
          </p:nvPr>
        </p:nvSpPr>
        <p:spPr/>
        <p:txBody>
          <a:bodyPr>
            <a:normAutofit fontScale="90000"/>
          </a:bodyPr>
          <a:lstStyle/>
          <a:p>
            <a:r>
              <a:rPr lang="en-US" dirty="0"/>
              <a:t>Digital Accounting Records in a Computer-Based System</a:t>
            </a:r>
          </a:p>
        </p:txBody>
      </p:sp>
      <p:sp>
        <p:nvSpPr>
          <p:cNvPr id="4" name="Slide Number Placeholder 3">
            <a:extLst>
              <a:ext uri="{FF2B5EF4-FFF2-40B4-BE49-F238E27FC236}">
                <a16:creationId xmlns:a16="http://schemas.microsoft.com/office/drawing/2014/main" id="{83E1AA56-570F-435E-AB3C-7446BB971E27}"/>
              </a:ext>
            </a:extLst>
          </p:cNvPr>
          <p:cNvSpPr>
            <a:spLocks noGrp="1"/>
          </p:cNvSpPr>
          <p:nvPr>
            <p:ph type="sldNum" sz="quarter" idx="10"/>
          </p:nvPr>
        </p:nvSpPr>
        <p:spPr/>
        <p:txBody>
          <a:bodyPr/>
          <a:lstStyle/>
          <a:p>
            <a:pPr>
              <a:defRPr/>
            </a:pPr>
            <a:fld id="{F2A3B223-7250-40C4-8BED-89B5B77B88F8}" type="slidenum">
              <a:rPr lang="en-US" smtClean="0"/>
              <a:pPr>
                <a:defRPr/>
              </a:pPr>
              <a:t>22</a:t>
            </a:fld>
            <a:endParaRPr lang="en-US" dirty="0"/>
          </a:p>
        </p:txBody>
      </p:sp>
      <p:pic>
        <p:nvPicPr>
          <p:cNvPr id="12" name="Content Placeholder 11" descr="A diagram shows Digital Accounting Records in a Computer-Based System. Double headed dashed arrows represent audit trails. An audit trail labeled 1 connects the accounts receivable Balance sheet  to Master files. The master files are General Ledger, and Control Accounts, which includes Accounts receivable, Inventory, Cost of goods sold, and Sales. The master files are connected to an accounts receivable subsidiary and an inventory subsidiary. An audit trail labeled 2 connects the master files with the accounts receivable subsidiary. The master files are also connected to an update program, which connects to a journal, which is an archive file, and an error file. An audit trail labeled 3 connects the journal with the accounts receivable subsidiary. Sales orders are a source document that connects to the journal with an audit trail labeled 4. Sales orders go into data entry, which then go into sales orders, which is a transaction file. Sales orders go into the update program, and freight charges, which is a reference file, also go into the update program." title="Figure 2-11: Digital Accounting Records in a Computer-Based System">
            <a:extLst>
              <a:ext uri="{FF2B5EF4-FFF2-40B4-BE49-F238E27FC236}">
                <a16:creationId xmlns:a16="http://schemas.microsoft.com/office/drawing/2014/main" id="{871F878C-60A0-4D37-B649-FD87EDC885C4}"/>
              </a:ext>
            </a:extLst>
          </p:cNvPr>
          <p:cNvPicPr>
            <a:picLocks noGrp="1" noChangeAspect="1"/>
          </p:cNvPicPr>
          <p:nvPr>
            <p:ph idx="1"/>
          </p:nvPr>
        </p:nvPicPr>
        <p:blipFill>
          <a:blip r:embed="rId2"/>
          <a:stretch>
            <a:fillRect/>
          </a:stretch>
        </p:blipFill>
        <p:spPr>
          <a:xfrm>
            <a:off x="2026689" y="1295400"/>
            <a:ext cx="5136111" cy="4892040"/>
          </a:xfrm>
          <a:prstGeom prst="rect">
            <a:avLst/>
          </a:prstGeom>
        </p:spPr>
      </p:pic>
    </p:spTree>
    <p:extLst>
      <p:ext uri="{BB962C8B-B14F-4D97-AF65-F5344CB8AC3E}">
        <p14:creationId xmlns:p14="http://schemas.microsoft.com/office/powerpoint/2010/main" val="16401804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B95E09-40C2-42FE-A554-56567481CB93}"/>
              </a:ext>
            </a:extLst>
          </p:cNvPr>
          <p:cNvSpPr>
            <a:spLocks noGrp="1"/>
          </p:cNvSpPr>
          <p:nvPr>
            <p:ph type="title"/>
          </p:nvPr>
        </p:nvSpPr>
        <p:spPr/>
        <p:txBody>
          <a:bodyPr>
            <a:normAutofit/>
          </a:bodyPr>
          <a:lstStyle/>
          <a:p>
            <a:pPr algn="ctr"/>
            <a:r>
              <a:rPr lang="en-US" sz="3600" b="1" dirty="0"/>
              <a:t>File Structures</a:t>
            </a:r>
          </a:p>
        </p:txBody>
      </p:sp>
      <p:sp>
        <p:nvSpPr>
          <p:cNvPr id="3" name="Content Placeholder 2">
            <a:extLst>
              <a:ext uri="{FF2B5EF4-FFF2-40B4-BE49-F238E27FC236}">
                <a16:creationId xmlns:a16="http://schemas.microsoft.com/office/drawing/2014/main" id="{EBA43336-A38B-4ECD-9693-14D537A237CE}"/>
              </a:ext>
            </a:extLst>
          </p:cNvPr>
          <p:cNvSpPr>
            <a:spLocks noGrp="1"/>
          </p:cNvSpPr>
          <p:nvPr>
            <p:ph idx="1"/>
          </p:nvPr>
        </p:nvSpPr>
        <p:spPr/>
        <p:txBody>
          <a:bodyPr/>
          <a:lstStyle/>
          <a:p>
            <a:r>
              <a:rPr lang="en-US" dirty="0"/>
              <a:t>Digital file structures and storage techniques vary widely among transaction processing systems.</a:t>
            </a:r>
          </a:p>
          <a:p>
            <a:r>
              <a:rPr lang="en-US" dirty="0"/>
              <a:t>Some structures are effective at processing all records in large master files.</a:t>
            </a:r>
          </a:p>
          <a:p>
            <a:r>
              <a:rPr lang="en-US" dirty="0"/>
              <a:t>Some file structures are better for directly locating and processing a single record in a large file.</a:t>
            </a:r>
          </a:p>
          <a:p>
            <a:r>
              <a:rPr lang="en-US" dirty="0"/>
              <a:t>The </a:t>
            </a:r>
            <a:r>
              <a:rPr lang="en-US" b="1" dirty="0"/>
              <a:t>legacy systems</a:t>
            </a:r>
            <a:r>
              <a:rPr lang="en-US" dirty="0"/>
              <a:t> are large mainframe systems implemented in the late 1960s through the 1980s.</a:t>
            </a:r>
          </a:p>
        </p:txBody>
      </p:sp>
      <p:sp>
        <p:nvSpPr>
          <p:cNvPr id="4" name="Slide Number Placeholder 3">
            <a:extLst>
              <a:ext uri="{FF2B5EF4-FFF2-40B4-BE49-F238E27FC236}">
                <a16:creationId xmlns:a16="http://schemas.microsoft.com/office/drawing/2014/main" id="{5659EA4F-595C-4312-8626-4A2BE50235E5}"/>
              </a:ext>
            </a:extLst>
          </p:cNvPr>
          <p:cNvSpPr>
            <a:spLocks noGrp="1"/>
          </p:cNvSpPr>
          <p:nvPr>
            <p:ph type="sldNum" sz="quarter" idx="10"/>
          </p:nvPr>
        </p:nvSpPr>
        <p:spPr/>
        <p:txBody>
          <a:bodyPr/>
          <a:lstStyle/>
          <a:p>
            <a:pPr>
              <a:defRPr/>
            </a:pPr>
            <a:fld id="{F2A3B223-7250-40C4-8BED-89B5B77B88F8}" type="slidenum">
              <a:rPr lang="en-US" smtClean="0"/>
              <a:pPr>
                <a:defRPr/>
              </a:pPr>
              <a:t>23</a:t>
            </a:fld>
            <a:endParaRPr lang="en-US" dirty="0"/>
          </a:p>
        </p:txBody>
      </p:sp>
    </p:spTree>
    <p:extLst>
      <p:ext uri="{BB962C8B-B14F-4D97-AF65-F5344CB8AC3E}">
        <p14:creationId xmlns:p14="http://schemas.microsoft.com/office/powerpoint/2010/main" val="12706082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04220D-F0A3-46EB-8EF5-28FD936446EE}"/>
              </a:ext>
            </a:extLst>
          </p:cNvPr>
          <p:cNvSpPr>
            <a:spLocks noGrp="1"/>
          </p:cNvSpPr>
          <p:nvPr>
            <p:ph type="title"/>
          </p:nvPr>
        </p:nvSpPr>
        <p:spPr/>
        <p:txBody>
          <a:bodyPr/>
          <a:lstStyle/>
          <a:p>
            <a:r>
              <a:rPr lang="en-US" dirty="0"/>
              <a:t>THE FLAT-FILE MODEL</a:t>
            </a:r>
          </a:p>
        </p:txBody>
      </p:sp>
      <p:sp>
        <p:nvSpPr>
          <p:cNvPr id="3" name="Content Placeholder 2">
            <a:extLst>
              <a:ext uri="{FF2B5EF4-FFF2-40B4-BE49-F238E27FC236}">
                <a16:creationId xmlns:a16="http://schemas.microsoft.com/office/drawing/2014/main" id="{0814C40D-4D47-4D4B-9079-11EC6E021F54}"/>
              </a:ext>
            </a:extLst>
          </p:cNvPr>
          <p:cNvSpPr>
            <a:spLocks noGrp="1"/>
          </p:cNvSpPr>
          <p:nvPr>
            <p:ph idx="1"/>
          </p:nvPr>
        </p:nvSpPr>
        <p:spPr/>
        <p:txBody>
          <a:bodyPr/>
          <a:lstStyle/>
          <a:p>
            <a:r>
              <a:rPr lang="en-US" sz="2200" dirty="0"/>
              <a:t>The </a:t>
            </a:r>
            <a:r>
              <a:rPr lang="en-US" sz="2200" b="1" dirty="0"/>
              <a:t>flat-file model </a:t>
            </a:r>
            <a:r>
              <a:rPr lang="en-US" sz="2200" dirty="0"/>
              <a:t>is an environment in which individual data files are not related to other files.</a:t>
            </a:r>
          </a:p>
          <a:p>
            <a:r>
              <a:rPr lang="en-US" sz="2200" dirty="0"/>
              <a:t>There are three significant problems in the flat-file environment: data storage, data updating, and currency of information.</a:t>
            </a:r>
          </a:p>
          <a:p>
            <a:r>
              <a:rPr lang="en-US" sz="2200" dirty="0"/>
              <a:t>Data Capture and Storage</a:t>
            </a:r>
          </a:p>
          <a:p>
            <a:pPr lvl="1"/>
            <a:r>
              <a:rPr lang="en-US" b="1" dirty="0"/>
              <a:t>Data storage </a:t>
            </a:r>
            <a:r>
              <a:rPr lang="en-US" dirty="0"/>
              <a:t>is an efficient information system that captures and stores data only once and makes this single source available to all users who need it.</a:t>
            </a:r>
          </a:p>
          <a:p>
            <a:r>
              <a:rPr lang="en-US" sz="2200" dirty="0"/>
              <a:t>Data Updating</a:t>
            </a:r>
          </a:p>
          <a:p>
            <a:pPr lvl="1"/>
            <a:r>
              <a:rPr lang="en-US" b="1" dirty="0"/>
              <a:t>Data updating </a:t>
            </a:r>
            <a:r>
              <a:rPr lang="en-US" dirty="0"/>
              <a:t>is the periodic updating of data stored in the files of an organization.</a:t>
            </a:r>
            <a:endParaRPr lang="en-US" sz="2200" b="1" dirty="0"/>
          </a:p>
        </p:txBody>
      </p:sp>
      <p:sp>
        <p:nvSpPr>
          <p:cNvPr id="4" name="Slide Number Placeholder 3">
            <a:extLst>
              <a:ext uri="{FF2B5EF4-FFF2-40B4-BE49-F238E27FC236}">
                <a16:creationId xmlns:a16="http://schemas.microsoft.com/office/drawing/2014/main" id="{8BB1BC1C-D878-4E5B-8113-9B9E6278CE66}"/>
              </a:ext>
            </a:extLst>
          </p:cNvPr>
          <p:cNvSpPr>
            <a:spLocks noGrp="1"/>
          </p:cNvSpPr>
          <p:nvPr>
            <p:ph type="sldNum" sz="quarter" idx="10"/>
          </p:nvPr>
        </p:nvSpPr>
        <p:spPr/>
        <p:txBody>
          <a:bodyPr/>
          <a:lstStyle/>
          <a:p>
            <a:pPr>
              <a:defRPr/>
            </a:pPr>
            <a:fld id="{F2A3B223-7250-40C4-8BED-89B5B77B88F8}" type="slidenum">
              <a:rPr lang="en-US" smtClean="0"/>
              <a:pPr>
                <a:defRPr/>
              </a:pPr>
              <a:t>24</a:t>
            </a:fld>
            <a:endParaRPr lang="en-US" dirty="0"/>
          </a:p>
        </p:txBody>
      </p:sp>
    </p:spTree>
    <p:extLst>
      <p:ext uri="{BB962C8B-B14F-4D97-AF65-F5344CB8AC3E}">
        <p14:creationId xmlns:p14="http://schemas.microsoft.com/office/powerpoint/2010/main" val="21398990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04220D-F0A3-46EB-8EF5-28FD936446EE}"/>
              </a:ext>
            </a:extLst>
          </p:cNvPr>
          <p:cNvSpPr>
            <a:spLocks noGrp="1"/>
          </p:cNvSpPr>
          <p:nvPr>
            <p:ph type="title"/>
          </p:nvPr>
        </p:nvSpPr>
        <p:spPr/>
        <p:txBody>
          <a:bodyPr/>
          <a:lstStyle/>
          <a:p>
            <a:r>
              <a:rPr lang="en-US" dirty="0"/>
              <a:t>THE FLAT-FILE MODEL </a:t>
            </a:r>
            <a:r>
              <a:rPr lang="en-US" sz="1800" i="1" dirty="0"/>
              <a:t>(continued)</a:t>
            </a:r>
            <a:endParaRPr lang="en-US" dirty="0"/>
          </a:p>
        </p:txBody>
      </p:sp>
      <p:sp>
        <p:nvSpPr>
          <p:cNvPr id="3" name="Content Placeholder 2">
            <a:extLst>
              <a:ext uri="{FF2B5EF4-FFF2-40B4-BE49-F238E27FC236}">
                <a16:creationId xmlns:a16="http://schemas.microsoft.com/office/drawing/2014/main" id="{0814C40D-4D47-4D4B-9079-11EC6E021F54}"/>
              </a:ext>
            </a:extLst>
          </p:cNvPr>
          <p:cNvSpPr>
            <a:spLocks noGrp="1"/>
          </p:cNvSpPr>
          <p:nvPr>
            <p:ph idx="1"/>
          </p:nvPr>
        </p:nvSpPr>
        <p:spPr/>
        <p:txBody>
          <a:bodyPr/>
          <a:lstStyle/>
          <a:p>
            <a:r>
              <a:rPr lang="en-US" sz="2200" dirty="0"/>
              <a:t>Currency of Information</a:t>
            </a:r>
          </a:p>
          <a:p>
            <a:pPr lvl="1"/>
            <a:r>
              <a:rPr lang="en-US" b="1" dirty="0"/>
              <a:t>Currency of information </a:t>
            </a:r>
            <a:r>
              <a:rPr lang="en-US" dirty="0"/>
              <a:t>is a problem associated with the flat-file model because of its failure to update all the user files affected by a change in status; may result in decisions based on outdated information.</a:t>
            </a:r>
          </a:p>
          <a:p>
            <a:r>
              <a:rPr lang="en-US" sz="2200" dirty="0"/>
              <a:t>Task-Data Dependency</a:t>
            </a:r>
          </a:p>
          <a:p>
            <a:pPr lvl="1"/>
            <a:r>
              <a:rPr lang="en-US" b="1" dirty="0"/>
              <a:t>Task-data dependency </a:t>
            </a:r>
            <a:r>
              <a:rPr lang="en-US" dirty="0"/>
              <a:t>is a user’s inability to obtain additional information as his or her needs change.</a:t>
            </a:r>
          </a:p>
          <a:p>
            <a:r>
              <a:rPr lang="en-US" sz="2200" dirty="0"/>
              <a:t>Flat Files Limit Data Integration</a:t>
            </a:r>
            <a:endParaRPr lang="en-US" sz="2200" b="1" dirty="0"/>
          </a:p>
        </p:txBody>
      </p:sp>
      <p:sp>
        <p:nvSpPr>
          <p:cNvPr id="4" name="Slide Number Placeholder 3">
            <a:extLst>
              <a:ext uri="{FF2B5EF4-FFF2-40B4-BE49-F238E27FC236}">
                <a16:creationId xmlns:a16="http://schemas.microsoft.com/office/drawing/2014/main" id="{8BB1BC1C-D878-4E5B-8113-9B9E6278CE66}"/>
              </a:ext>
            </a:extLst>
          </p:cNvPr>
          <p:cNvSpPr>
            <a:spLocks noGrp="1"/>
          </p:cNvSpPr>
          <p:nvPr>
            <p:ph type="sldNum" sz="quarter" idx="10"/>
          </p:nvPr>
        </p:nvSpPr>
        <p:spPr/>
        <p:txBody>
          <a:bodyPr/>
          <a:lstStyle/>
          <a:p>
            <a:pPr>
              <a:defRPr/>
            </a:pPr>
            <a:fld id="{F2A3B223-7250-40C4-8BED-89B5B77B88F8}" type="slidenum">
              <a:rPr lang="en-US" smtClean="0"/>
              <a:pPr>
                <a:defRPr/>
              </a:pPr>
              <a:t>25</a:t>
            </a:fld>
            <a:endParaRPr lang="en-US" dirty="0"/>
          </a:p>
        </p:txBody>
      </p:sp>
    </p:spTree>
    <p:extLst>
      <p:ext uri="{BB962C8B-B14F-4D97-AF65-F5344CB8AC3E}">
        <p14:creationId xmlns:p14="http://schemas.microsoft.com/office/powerpoint/2010/main" val="7413223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174C74-B26C-45C7-8838-55DA58E031F8}"/>
              </a:ext>
            </a:extLst>
          </p:cNvPr>
          <p:cNvSpPr>
            <a:spLocks noGrp="1"/>
          </p:cNvSpPr>
          <p:nvPr>
            <p:ph type="title"/>
          </p:nvPr>
        </p:nvSpPr>
        <p:spPr/>
        <p:txBody>
          <a:bodyPr/>
          <a:lstStyle/>
          <a:p>
            <a:r>
              <a:rPr lang="en-US" dirty="0"/>
              <a:t>Flat-File Model</a:t>
            </a:r>
          </a:p>
        </p:txBody>
      </p:sp>
      <p:sp>
        <p:nvSpPr>
          <p:cNvPr id="4" name="Slide Number Placeholder 3">
            <a:extLst>
              <a:ext uri="{FF2B5EF4-FFF2-40B4-BE49-F238E27FC236}">
                <a16:creationId xmlns:a16="http://schemas.microsoft.com/office/drawing/2014/main" id="{88CB0AF7-3909-4DA9-BFB3-1FC88A6989F0}"/>
              </a:ext>
            </a:extLst>
          </p:cNvPr>
          <p:cNvSpPr>
            <a:spLocks noGrp="1"/>
          </p:cNvSpPr>
          <p:nvPr>
            <p:ph type="sldNum" sz="quarter" idx="10"/>
          </p:nvPr>
        </p:nvSpPr>
        <p:spPr/>
        <p:txBody>
          <a:bodyPr/>
          <a:lstStyle/>
          <a:p>
            <a:pPr>
              <a:defRPr/>
            </a:pPr>
            <a:fld id="{F2A3B223-7250-40C4-8BED-89B5B77B88F8}" type="slidenum">
              <a:rPr lang="en-US" smtClean="0"/>
              <a:pPr>
                <a:defRPr/>
              </a:pPr>
              <a:t>26</a:t>
            </a:fld>
            <a:endParaRPr lang="en-US" dirty="0"/>
          </a:p>
        </p:txBody>
      </p:sp>
      <p:pic>
        <p:nvPicPr>
          <p:cNvPr id="7" name="Content Placeholder 6" descr="A diagram shows the Flat-File Model, showing Users, Stand-Alone Applications, and User-Owned Data Sets. The user accounting is connected to the Billing/Accounts Receivable System Stand-Alone Application, which is connected to the user-owned data sets Customer Data (current accounts receivable), Sales Invoices, and Cash Receipts.&#10;The user marketing is connected to the product Promotion System Stand-Alone Application which is connected to the user-owned data sets Customer Data (Historic/Demographic Orientation) and Sales Invoices.&#10;The user Product Services is connected to the Stand-Alone Application Service Scheduling System, which is connected to the user-owned data sets Customer Data (Historic/Product Orientation) and Product Services Schedule." title="Figure 2-12: Flat-File Model">
            <a:extLst>
              <a:ext uri="{FF2B5EF4-FFF2-40B4-BE49-F238E27FC236}">
                <a16:creationId xmlns:a16="http://schemas.microsoft.com/office/drawing/2014/main" id="{0BB0EDAD-2D64-4AD3-8CFD-CBDE12A83A2F}"/>
              </a:ext>
            </a:extLst>
          </p:cNvPr>
          <p:cNvPicPr>
            <a:picLocks noGrp="1" noChangeAspect="1"/>
          </p:cNvPicPr>
          <p:nvPr>
            <p:ph idx="1"/>
          </p:nvPr>
        </p:nvPicPr>
        <p:blipFill>
          <a:blip r:embed="rId2"/>
          <a:stretch>
            <a:fillRect/>
          </a:stretch>
        </p:blipFill>
        <p:spPr>
          <a:xfrm>
            <a:off x="2273258" y="1066800"/>
            <a:ext cx="4660942" cy="5029200"/>
          </a:xfrm>
          <a:prstGeom prst="rect">
            <a:avLst/>
          </a:prstGeom>
        </p:spPr>
      </p:pic>
    </p:spTree>
    <p:extLst>
      <p:ext uri="{BB962C8B-B14F-4D97-AF65-F5344CB8AC3E}">
        <p14:creationId xmlns:p14="http://schemas.microsoft.com/office/powerpoint/2010/main" val="10571734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DE72E1-3E77-4097-B25A-533CAFBE2A2C}"/>
              </a:ext>
            </a:extLst>
          </p:cNvPr>
          <p:cNvSpPr>
            <a:spLocks noGrp="1"/>
          </p:cNvSpPr>
          <p:nvPr>
            <p:ph type="title"/>
          </p:nvPr>
        </p:nvSpPr>
        <p:spPr/>
        <p:txBody>
          <a:bodyPr/>
          <a:lstStyle/>
          <a:p>
            <a:r>
              <a:rPr lang="en-US" dirty="0"/>
              <a:t>THE DATABASE MODEL</a:t>
            </a:r>
          </a:p>
        </p:txBody>
      </p:sp>
      <p:sp>
        <p:nvSpPr>
          <p:cNvPr id="3" name="Content Placeholder 2">
            <a:extLst>
              <a:ext uri="{FF2B5EF4-FFF2-40B4-BE49-F238E27FC236}">
                <a16:creationId xmlns:a16="http://schemas.microsoft.com/office/drawing/2014/main" id="{CD62A082-BB6E-463B-8065-7C82719D0732}"/>
              </a:ext>
            </a:extLst>
          </p:cNvPr>
          <p:cNvSpPr>
            <a:spLocks noGrp="1"/>
          </p:cNvSpPr>
          <p:nvPr>
            <p:ph idx="1"/>
          </p:nvPr>
        </p:nvSpPr>
        <p:spPr/>
        <p:txBody>
          <a:bodyPr/>
          <a:lstStyle/>
          <a:p>
            <a:r>
              <a:rPr lang="en-US" dirty="0"/>
              <a:t>The </a:t>
            </a:r>
            <a:r>
              <a:rPr lang="en-US" b="1" dirty="0"/>
              <a:t>database model </a:t>
            </a:r>
            <a:r>
              <a:rPr lang="en-US" dirty="0"/>
              <a:t>is a</a:t>
            </a:r>
            <a:r>
              <a:rPr lang="en-US" b="1" dirty="0"/>
              <a:t> </a:t>
            </a:r>
            <a:r>
              <a:rPr lang="en-US" dirty="0"/>
              <a:t>symbolic model of the structure of, and the associations between, an organization’s data entities.</a:t>
            </a:r>
          </a:p>
          <a:p>
            <a:r>
              <a:rPr lang="en-US" dirty="0"/>
              <a:t>The </a:t>
            </a:r>
            <a:r>
              <a:rPr lang="en-US" b="1" dirty="0"/>
              <a:t>database management system (DBMS)</a:t>
            </a:r>
            <a:r>
              <a:rPr lang="en-US" dirty="0"/>
              <a:t> is a software system that controls access to the data resource.</a:t>
            </a:r>
          </a:p>
          <a:p>
            <a:r>
              <a:rPr lang="en-US" dirty="0"/>
              <a:t>The most striking difference between the database model and the flat-file model is the pooling of data into a common database that all organizational users share.</a:t>
            </a:r>
          </a:p>
          <a:p>
            <a:endParaRPr lang="en-US" dirty="0"/>
          </a:p>
        </p:txBody>
      </p:sp>
      <p:sp>
        <p:nvSpPr>
          <p:cNvPr id="4" name="Slide Number Placeholder 3">
            <a:extLst>
              <a:ext uri="{FF2B5EF4-FFF2-40B4-BE49-F238E27FC236}">
                <a16:creationId xmlns:a16="http://schemas.microsoft.com/office/drawing/2014/main" id="{5B2D4D29-AAFA-4A2B-B16F-B23969001709}"/>
              </a:ext>
            </a:extLst>
          </p:cNvPr>
          <p:cNvSpPr>
            <a:spLocks noGrp="1"/>
          </p:cNvSpPr>
          <p:nvPr>
            <p:ph type="sldNum" sz="quarter" idx="10"/>
          </p:nvPr>
        </p:nvSpPr>
        <p:spPr/>
        <p:txBody>
          <a:bodyPr/>
          <a:lstStyle/>
          <a:p>
            <a:pPr>
              <a:defRPr/>
            </a:pPr>
            <a:fld id="{F2A3B223-7250-40C4-8BED-89B5B77B88F8}" type="slidenum">
              <a:rPr lang="en-US" smtClean="0"/>
              <a:pPr>
                <a:defRPr/>
              </a:pPr>
              <a:t>27</a:t>
            </a:fld>
            <a:endParaRPr lang="en-US" dirty="0"/>
          </a:p>
        </p:txBody>
      </p:sp>
    </p:spTree>
    <p:extLst>
      <p:ext uri="{BB962C8B-B14F-4D97-AF65-F5344CB8AC3E}">
        <p14:creationId xmlns:p14="http://schemas.microsoft.com/office/powerpoint/2010/main" val="11618665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97E142-3B6F-4A97-A68A-6EB90253585E}"/>
              </a:ext>
            </a:extLst>
          </p:cNvPr>
          <p:cNvSpPr>
            <a:spLocks noGrp="1"/>
          </p:cNvSpPr>
          <p:nvPr>
            <p:ph type="title"/>
          </p:nvPr>
        </p:nvSpPr>
        <p:spPr/>
        <p:txBody>
          <a:bodyPr/>
          <a:lstStyle/>
          <a:p>
            <a:r>
              <a:rPr lang="en-US" dirty="0"/>
              <a:t>Database Model</a:t>
            </a:r>
          </a:p>
        </p:txBody>
      </p:sp>
      <p:sp>
        <p:nvSpPr>
          <p:cNvPr id="4" name="Slide Number Placeholder 3">
            <a:extLst>
              <a:ext uri="{FF2B5EF4-FFF2-40B4-BE49-F238E27FC236}">
                <a16:creationId xmlns:a16="http://schemas.microsoft.com/office/drawing/2014/main" id="{D46534CF-F356-4B38-B578-A8CCE2CCA21D}"/>
              </a:ext>
            </a:extLst>
          </p:cNvPr>
          <p:cNvSpPr>
            <a:spLocks noGrp="1"/>
          </p:cNvSpPr>
          <p:nvPr>
            <p:ph type="sldNum" sz="quarter" idx="10"/>
          </p:nvPr>
        </p:nvSpPr>
        <p:spPr/>
        <p:txBody>
          <a:bodyPr/>
          <a:lstStyle/>
          <a:p>
            <a:pPr>
              <a:defRPr/>
            </a:pPr>
            <a:fld id="{F2A3B223-7250-40C4-8BED-89B5B77B88F8}" type="slidenum">
              <a:rPr lang="en-US" smtClean="0"/>
              <a:pPr>
                <a:defRPr/>
              </a:pPr>
              <a:t>28</a:t>
            </a:fld>
            <a:endParaRPr lang="en-US" dirty="0"/>
          </a:p>
        </p:txBody>
      </p:sp>
      <p:pic>
        <p:nvPicPr>
          <p:cNvPr id="7" name="Content Placeholder 6" descr="A diagram shows the Database Model, showing User, User Application, Data Management and Control Software, and Shared Database. The user Accounting is connected to the user application Customer Sales (Current Accounts Receivable), the user Marketing is connected to the user application Customer Sales (Historic/Demographic Orientation), and the user Product Services is connected to the user application Customer Sales (Historic/product Orientation). Each user application is connected to DBMS, the Data Management and Control Software, which is connected to a shared database containing Customer Data, Sales Invoices, Cash Receipts, Product Service, Schedule, and Other Entity data." title="Figure 2-13: Database Model">
            <a:extLst>
              <a:ext uri="{FF2B5EF4-FFF2-40B4-BE49-F238E27FC236}">
                <a16:creationId xmlns:a16="http://schemas.microsoft.com/office/drawing/2014/main" id="{4B03BB8A-EF94-447B-9AE6-45E4F5454525}"/>
              </a:ext>
            </a:extLst>
          </p:cNvPr>
          <p:cNvPicPr>
            <a:picLocks noGrp="1" noChangeAspect="1"/>
          </p:cNvPicPr>
          <p:nvPr>
            <p:ph idx="1"/>
          </p:nvPr>
        </p:nvPicPr>
        <p:blipFill>
          <a:blip r:embed="rId2"/>
          <a:stretch>
            <a:fillRect/>
          </a:stretch>
        </p:blipFill>
        <p:spPr>
          <a:xfrm>
            <a:off x="457200" y="1447800"/>
            <a:ext cx="8231188" cy="4084532"/>
          </a:xfrm>
          <a:prstGeom prst="rect">
            <a:avLst/>
          </a:prstGeom>
        </p:spPr>
      </p:pic>
    </p:spTree>
    <p:extLst>
      <p:ext uri="{BB962C8B-B14F-4D97-AF65-F5344CB8AC3E}">
        <p14:creationId xmlns:p14="http://schemas.microsoft.com/office/powerpoint/2010/main" val="24356337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83E9-2C4A-4A38-A435-5E342A4CDE32}"/>
              </a:ext>
            </a:extLst>
          </p:cNvPr>
          <p:cNvSpPr>
            <a:spLocks noGrp="1"/>
          </p:cNvSpPr>
          <p:nvPr>
            <p:ph type="title"/>
          </p:nvPr>
        </p:nvSpPr>
        <p:spPr/>
        <p:txBody>
          <a:bodyPr>
            <a:normAutofit/>
          </a:bodyPr>
          <a:lstStyle/>
          <a:p>
            <a:pPr algn="ctr"/>
            <a:r>
              <a:rPr lang="en-US" sz="3600" b="1" dirty="0"/>
              <a:t>Documentation Techniques</a:t>
            </a:r>
          </a:p>
        </p:txBody>
      </p:sp>
      <p:sp>
        <p:nvSpPr>
          <p:cNvPr id="3" name="Content Placeholder 2">
            <a:extLst>
              <a:ext uri="{FF2B5EF4-FFF2-40B4-BE49-F238E27FC236}">
                <a16:creationId xmlns:a16="http://schemas.microsoft.com/office/drawing/2014/main" id="{23CC63C1-BE6C-4417-8797-C89B3AB1863A}"/>
              </a:ext>
            </a:extLst>
          </p:cNvPr>
          <p:cNvSpPr>
            <a:spLocks noGrp="1"/>
          </p:cNvSpPr>
          <p:nvPr>
            <p:ph idx="1"/>
          </p:nvPr>
        </p:nvSpPr>
        <p:spPr/>
        <p:txBody>
          <a:bodyPr/>
          <a:lstStyle/>
          <a:p>
            <a:r>
              <a:rPr lang="en-US" dirty="0"/>
              <a:t>Visual images convey vital system information more effectively and efficiently than words.</a:t>
            </a:r>
          </a:p>
          <a:p>
            <a:r>
              <a:rPr lang="en-US" dirty="0"/>
              <a:t>Accountants use system documentation routinely, as both systems designers and auditors.</a:t>
            </a:r>
          </a:p>
          <a:p>
            <a:r>
              <a:rPr lang="en-US" dirty="0"/>
              <a:t>Five basic documentation techniques are: data flow diagrams, entity relationship diagrams, system flowcharts, program flowcharts, and record layout diagrams.</a:t>
            </a:r>
          </a:p>
        </p:txBody>
      </p:sp>
      <p:sp>
        <p:nvSpPr>
          <p:cNvPr id="4" name="Slide Number Placeholder 3">
            <a:extLst>
              <a:ext uri="{FF2B5EF4-FFF2-40B4-BE49-F238E27FC236}">
                <a16:creationId xmlns:a16="http://schemas.microsoft.com/office/drawing/2014/main" id="{BE70C1FB-1235-4D63-997F-03A6DEDAA609}"/>
              </a:ext>
            </a:extLst>
          </p:cNvPr>
          <p:cNvSpPr>
            <a:spLocks noGrp="1"/>
          </p:cNvSpPr>
          <p:nvPr>
            <p:ph type="sldNum" sz="quarter" idx="10"/>
          </p:nvPr>
        </p:nvSpPr>
        <p:spPr/>
        <p:txBody>
          <a:bodyPr/>
          <a:lstStyle/>
          <a:p>
            <a:pPr>
              <a:defRPr/>
            </a:pPr>
            <a:fld id="{F2A3B223-7250-40C4-8BED-89B5B77B88F8}" type="slidenum">
              <a:rPr lang="en-US" smtClean="0"/>
              <a:pPr>
                <a:defRPr/>
              </a:pPr>
              <a:t>29</a:t>
            </a:fld>
            <a:endParaRPr lang="en-US" dirty="0"/>
          </a:p>
        </p:txBody>
      </p:sp>
    </p:spTree>
    <p:extLst>
      <p:ext uri="{BB962C8B-B14F-4D97-AF65-F5344CB8AC3E}">
        <p14:creationId xmlns:p14="http://schemas.microsoft.com/office/powerpoint/2010/main" val="35957088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889020-77C1-46CB-A0FD-7CC7A081806C}"/>
              </a:ext>
            </a:extLst>
          </p:cNvPr>
          <p:cNvSpPr>
            <a:spLocks noGrp="1"/>
          </p:cNvSpPr>
          <p:nvPr>
            <p:ph type="title"/>
          </p:nvPr>
        </p:nvSpPr>
        <p:spPr/>
        <p:txBody>
          <a:bodyPr>
            <a:normAutofit fontScale="90000"/>
          </a:bodyPr>
          <a:lstStyle/>
          <a:p>
            <a:pPr algn="ctr"/>
            <a:r>
              <a:rPr lang="en-US" sz="3600" b="1" dirty="0"/>
              <a:t>An Overview of Transaction Processing</a:t>
            </a:r>
          </a:p>
        </p:txBody>
      </p:sp>
      <p:sp>
        <p:nvSpPr>
          <p:cNvPr id="3" name="Content Placeholder 2">
            <a:extLst>
              <a:ext uri="{FF2B5EF4-FFF2-40B4-BE49-F238E27FC236}">
                <a16:creationId xmlns:a16="http://schemas.microsoft.com/office/drawing/2014/main" id="{69C0B3A7-CC9E-4BBA-835C-5CE976462FC8}"/>
              </a:ext>
            </a:extLst>
          </p:cNvPr>
          <p:cNvSpPr>
            <a:spLocks noGrp="1"/>
          </p:cNvSpPr>
          <p:nvPr>
            <p:ph idx="1"/>
          </p:nvPr>
        </p:nvSpPr>
        <p:spPr/>
        <p:txBody>
          <a:bodyPr/>
          <a:lstStyle/>
          <a:p>
            <a:r>
              <a:rPr lang="en-US" dirty="0"/>
              <a:t>The most common financial transactions are economic exchanges with external parties.</a:t>
            </a:r>
          </a:p>
          <a:p>
            <a:r>
              <a:rPr lang="en-US" dirty="0"/>
              <a:t>These include the sale of goods or services, the purchase of inventory, the discharge of financial obligations, and the receipt of cash on account from customers.</a:t>
            </a:r>
          </a:p>
          <a:p>
            <a:r>
              <a:rPr lang="en-US" dirty="0"/>
              <a:t>Financial transactions are common business events that occur regularly.</a:t>
            </a:r>
          </a:p>
        </p:txBody>
      </p:sp>
      <p:sp>
        <p:nvSpPr>
          <p:cNvPr id="4" name="Slide Number Placeholder 3">
            <a:extLst>
              <a:ext uri="{FF2B5EF4-FFF2-40B4-BE49-F238E27FC236}">
                <a16:creationId xmlns:a16="http://schemas.microsoft.com/office/drawing/2014/main" id="{D104B122-E88F-435B-889E-271833860AB5}"/>
              </a:ext>
            </a:extLst>
          </p:cNvPr>
          <p:cNvSpPr>
            <a:spLocks noGrp="1"/>
          </p:cNvSpPr>
          <p:nvPr>
            <p:ph type="sldNum" sz="quarter" idx="10"/>
          </p:nvPr>
        </p:nvSpPr>
        <p:spPr/>
        <p:txBody>
          <a:bodyPr/>
          <a:lstStyle/>
          <a:p>
            <a:pPr>
              <a:defRPr/>
            </a:pPr>
            <a:fld id="{F2A3B223-7250-40C4-8BED-89B5B77B88F8}" type="slidenum">
              <a:rPr lang="en-US" smtClean="0"/>
              <a:pPr>
                <a:defRPr/>
              </a:pPr>
              <a:t>3</a:t>
            </a:fld>
            <a:endParaRPr lang="en-US" dirty="0"/>
          </a:p>
        </p:txBody>
      </p:sp>
    </p:spTree>
    <p:extLst>
      <p:ext uri="{BB962C8B-B14F-4D97-AF65-F5344CB8AC3E}">
        <p14:creationId xmlns:p14="http://schemas.microsoft.com/office/powerpoint/2010/main" val="188300483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1E9828-C8D1-49EC-87A3-E04279131463}"/>
              </a:ext>
            </a:extLst>
          </p:cNvPr>
          <p:cNvSpPr>
            <a:spLocks noGrp="1"/>
          </p:cNvSpPr>
          <p:nvPr>
            <p:ph type="title"/>
          </p:nvPr>
        </p:nvSpPr>
        <p:spPr/>
        <p:txBody>
          <a:bodyPr>
            <a:normAutofit fontScale="90000"/>
          </a:bodyPr>
          <a:lstStyle/>
          <a:p>
            <a:r>
              <a:rPr lang="en-US" dirty="0"/>
              <a:t>DATA FLOW DIAGRAMS AND ENTITY RELATIONSHIP DIAGRAMS</a:t>
            </a:r>
          </a:p>
        </p:txBody>
      </p:sp>
      <p:sp>
        <p:nvSpPr>
          <p:cNvPr id="3" name="Content Placeholder 2">
            <a:extLst>
              <a:ext uri="{FF2B5EF4-FFF2-40B4-BE49-F238E27FC236}">
                <a16:creationId xmlns:a16="http://schemas.microsoft.com/office/drawing/2014/main" id="{5ADE77A5-888D-40CF-BFBB-5845FCB44221}"/>
              </a:ext>
            </a:extLst>
          </p:cNvPr>
          <p:cNvSpPr>
            <a:spLocks noGrp="1"/>
          </p:cNvSpPr>
          <p:nvPr>
            <p:ph idx="1"/>
          </p:nvPr>
        </p:nvSpPr>
        <p:spPr/>
        <p:txBody>
          <a:bodyPr/>
          <a:lstStyle/>
          <a:p>
            <a:r>
              <a:rPr lang="en-US" dirty="0"/>
              <a:t>Data Flow Diagrams</a:t>
            </a:r>
          </a:p>
          <a:p>
            <a:pPr lvl="1"/>
            <a:r>
              <a:rPr lang="en-US" sz="2000" dirty="0"/>
              <a:t>The </a:t>
            </a:r>
            <a:r>
              <a:rPr lang="en-US" sz="2000" b="1" dirty="0"/>
              <a:t>data flow diagram (DFD)</a:t>
            </a:r>
            <a:r>
              <a:rPr lang="en-US" sz="2000" dirty="0"/>
              <a:t> is the use of a set of symbols in a diagram to represent the processes, data sources, data flows, and process sequences of a current or proposed system.</a:t>
            </a:r>
          </a:p>
          <a:p>
            <a:r>
              <a:rPr lang="en-US" dirty="0"/>
              <a:t>Entity Relationship Diagrams</a:t>
            </a:r>
          </a:p>
          <a:p>
            <a:pPr lvl="1"/>
            <a:r>
              <a:rPr lang="en-US" sz="2000" dirty="0"/>
              <a:t>An </a:t>
            </a:r>
            <a:r>
              <a:rPr lang="en-US" sz="2000" b="1" dirty="0"/>
              <a:t>entity relationship (ER)</a:t>
            </a:r>
            <a:r>
              <a:rPr lang="en-US" sz="2000" dirty="0"/>
              <a:t> diagram is a documentation technique used to represent the relationship among data entities in a system.</a:t>
            </a:r>
          </a:p>
          <a:p>
            <a:pPr lvl="1">
              <a:buFont typeface="Arial" panose="020B0604020202020204" pitchFamily="34" charset="0"/>
              <a:buChar char="•"/>
            </a:pPr>
            <a:r>
              <a:rPr lang="en-US" sz="2000" b="1" dirty="0"/>
              <a:t>Cardinality</a:t>
            </a:r>
            <a:r>
              <a:rPr lang="en-US" sz="2000" dirty="0"/>
              <a:t> is the numeric mapping between entities such as one-to-one (1:1), one-to-many (1:M), and many-to-many (M:M).</a:t>
            </a:r>
          </a:p>
          <a:p>
            <a:pPr lvl="1">
              <a:buFont typeface="Arial" panose="020B0604020202020204" pitchFamily="34" charset="0"/>
              <a:buChar char="•"/>
            </a:pPr>
            <a:r>
              <a:rPr lang="en-US" sz="2000" dirty="0"/>
              <a:t>A </a:t>
            </a:r>
            <a:r>
              <a:rPr lang="en-US" sz="2000" b="1" dirty="0"/>
              <a:t>data model </a:t>
            </a:r>
            <a:r>
              <a:rPr lang="en-US" sz="2000" dirty="0"/>
              <a:t>is the blueprint for what ultimately will become the physical database.</a:t>
            </a:r>
          </a:p>
          <a:p>
            <a:r>
              <a:rPr lang="en-US" dirty="0"/>
              <a:t>Relationship between ER Diagrams and DFDs</a:t>
            </a:r>
          </a:p>
        </p:txBody>
      </p:sp>
      <p:sp>
        <p:nvSpPr>
          <p:cNvPr id="4" name="Slide Number Placeholder 3">
            <a:extLst>
              <a:ext uri="{FF2B5EF4-FFF2-40B4-BE49-F238E27FC236}">
                <a16:creationId xmlns:a16="http://schemas.microsoft.com/office/drawing/2014/main" id="{95A46CEA-2A65-4F43-8650-0984E7F8B875}"/>
              </a:ext>
            </a:extLst>
          </p:cNvPr>
          <p:cNvSpPr>
            <a:spLocks noGrp="1"/>
          </p:cNvSpPr>
          <p:nvPr>
            <p:ph type="sldNum" sz="quarter" idx="10"/>
          </p:nvPr>
        </p:nvSpPr>
        <p:spPr/>
        <p:txBody>
          <a:bodyPr/>
          <a:lstStyle/>
          <a:p>
            <a:pPr>
              <a:defRPr/>
            </a:pPr>
            <a:fld id="{F2A3B223-7250-40C4-8BED-89B5B77B88F8}" type="slidenum">
              <a:rPr lang="en-US" smtClean="0"/>
              <a:pPr>
                <a:defRPr/>
              </a:pPr>
              <a:t>30</a:t>
            </a:fld>
            <a:endParaRPr lang="en-US" dirty="0"/>
          </a:p>
        </p:txBody>
      </p:sp>
    </p:spTree>
    <p:extLst>
      <p:ext uri="{BB962C8B-B14F-4D97-AF65-F5344CB8AC3E}">
        <p14:creationId xmlns:p14="http://schemas.microsoft.com/office/powerpoint/2010/main" val="31404858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4AA72-1F01-420E-A294-F747B0ED22DC}"/>
              </a:ext>
            </a:extLst>
          </p:cNvPr>
          <p:cNvSpPr>
            <a:spLocks noGrp="1"/>
          </p:cNvSpPr>
          <p:nvPr>
            <p:ph type="title"/>
          </p:nvPr>
        </p:nvSpPr>
        <p:spPr/>
        <p:txBody>
          <a:bodyPr/>
          <a:lstStyle/>
          <a:p>
            <a:r>
              <a:rPr lang="en-US" dirty="0"/>
              <a:t>Data Flow Diagram Symbol Set</a:t>
            </a:r>
          </a:p>
        </p:txBody>
      </p:sp>
      <p:sp>
        <p:nvSpPr>
          <p:cNvPr id="4" name="Slide Number Placeholder 3">
            <a:extLst>
              <a:ext uri="{FF2B5EF4-FFF2-40B4-BE49-F238E27FC236}">
                <a16:creationId xmlns:a16="http://schemas.microsoft.com/office/drawing/2014/main" id="{EAFEBAD7-6C99-46C2-9F8B-C11D0C761D74}"/>
              </a:ext>
            </a:extLst>
          </p:cNvPr>
          <p:cNvSpPr>
            <a:spLocks noGrp="1"/>
          </p:cNvSpPr>
          <p:nvPr>
            <p:ph type="sldNum" sz="quarter" idx="10"/>
          </p:nvPr>
        </p:nvSpPr>
        <p:spPr/>
        <p:txBody>
          <a:bodyPr/>
          <a:lstStyle/>
          <a:p>
            <a:pPr>
              <a:defRPr/>
            </a:pPr>
            <a:fld id="{F2A3B223-7250-40C4-8BED-89B5B77B88F8}" type="slidenum">
              <a:rPr lang="en-US" smtClean="0"/>
              <a:pPr>
                <a:defRPr/>
              </a:pPr>
              <a:t>31</a:t>
            </a:fld>
            <a:endParaRPr lang="en-US" dirty="0"/>
          </a:p>
        </p:txBody>
      </p:sp>
      <p:pic>
        <p:nvPicPr>
          <p:cNvPr id="7" name="Content Placeholder 6" descr="A table shows the Data flow diagram symbol sets. A symbol with a drop-shadowed rectangle with the entity name in it represents the Input source or output destination of data.&#10;A symbol consisting of a rounded rectangle divided into two sections with N and process description in them represents a process that is triggered or supported by data.&#10;A symbol consisting of a rectangle open at one end with the data store name in it represents a store of data such as a transaction file, a master file, or a reference file.&#10;An arrow symbol represents the direction of data flow." title="Figure 2-14: Data Flow Diagram Symbol Set">
            <a:extLst>
              <a:ext uri="{FF2B5EF4-FFF2-40B4-BE49-F238E27FC236}">
                <a16:creationId xmlns:a16="http://schemas.microsoft.com/office/drawing/2014/main" id="{E2E356DC-EF1D-458B-AFFA-CBA3381800C4}"/>
              </a:ext>
            </a:extLst>
          </p:cNvPr>
          <p:cNvPicPr>
            <a:picLocks noGrp="1" noChangeAspect="1"/>
          </p:cNvPicPr>
          <p:nvPr>
            <p:ph idx="1"/>
          </p:nvPr>
        </p:nvPicPr>
        <p:blipFill>
          <a:blip r:embed="rId2"/>
          <a:stretch>
            <a:fillRect/>
          </a:stretch>
        </p:blipFill>
        <p:spPr>
          <a:xfrm>
            <a:off x="1600200" y="1066800"/>
            <a:ext cx="5948649" cy="5029200"/>
          </a:xfrm>
          <a:prstGeom prst="rect">
            <a:avLst/>
          </a:prstGeom>
        </p:spPr>
      </p:pic>
    </p:spTree>
    <p:extLst>
      <p:ext uri="{BB962C8B-B14F-4D97-AF65-F5344CB8AC3E}">
        <p14:creationId xmlns:p14="http://schemas.microsoft.com/office/powerpoint/2010/main" val="180082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BB675-CE95-4B47-AA1A-A8D8E0B07318}"/>
              </a:ext>
            </a:extLst>
          </p:cNvPr>
          <p:cNvSpPr>
            <a:spLocks noGrp="1"/>
          </p:cNvSpPr>
          <p:nvPr>
            <p:ph type="title"/>
          </p:nvPr>
        </p:nvSpPr>
        <p:spPr/>
        <p:txBody>
          <a:bodyPr/>
          <a:lstStyle/>
          <a:p>
            <a:r>
              <a:rPr lang="en-US" dirty="0"/>
              <a:t>Data Flow Diagram of Purchases System</a:t>
            </a:r>
          </a:p>
        </p:txBody>
      </p:sp>
      <p:sp>
        <p:nvSpPr>
          <p:cNvPr id="4" name="Slide Number Placeholder 3">
            <a:extLst>
              <a:ext uri="{FF2B5EF4-FFF2-40B4-BE49-F238E27FC236}">
                <a16:creationId xmlns:a16="http://schemas.microsoft.com/office/drawing/2014/main" id="{60D421ED-F8BD-480C-9588-C018781182AA}"/>
              </a:ext>
            </a:extLst>
          </p:cNvPr>
          <p:cNvSpPr>
            <a:spLocks noGrp="1"/>
          </p:cNvSpPr>
          <p:nvPr>
            <p:ph type="sldNum" sz="quarter" idx="10"/>
          </p:nvPr>
        </p:nvSpPr>
        <p:spPr/>
        <p:txBody>
          <a:bodyPr/>
          <a:lstStyle/>
          <a:p>
            <a:pPr>
              <a:defRPr/>
            </a:pPr>
            <a:fld id="{F2A3B223-7250-40C4-8BED-89B5B77B88F8}" type="slidenum">
              <a:rPr lang="en-US" smtClean="0"/>
              <a:pPr>
                <a:defRPr/>
              </a:pPr>
              <a:t>32</a:t>
            </a:fld>
            <a:endParaRPr lang="en-US" dirty="0"/>
          </a:p>
        </p:txBody>
      </p:sp>
      <p:pic>
        <p:nvPicPr>
          <p:cNvPr id="6" name="Content Placeholder 5" descr="A flowchart shows a Data Flow Diagram of a Purchases System. The flow starts with Inventory data, which provides inventory levels to be reviewed, which leads to an inventory requisition that is used to prepare a purchase order. A vendor record provides vendor details that also go into preparing the purchase order. The purchase order details goes into the purchase order data. The purchase order goes to the vendor." title="Figure 2-15: Data Flow Diagram of Purchases System">
            <a:extLst>
              <a:ext uri="{FF2B5EF4-FFF2-40B4-BE49-F238E27FC236}">
                <a16:creationId xmlns:a16="http://schemas.microsoft.com/office/drawing/2014/main" id="{417EDB2A-7AE4-4692-8491-CDF92448FE26}"/>
              </a:ext>
            </a:extLst>
          </p:cNvPr>
          <p:cNvPicPr>
            <a:picLocks noGrp="1" noChangeAspect="1"/>
          </p:cNvPicPr>
          <p:nvPr>
            <p:ph idx="1"/>
          </p:nvPr>
        </p:nvPicPr>
        <p:blipFill>
          <a:blip r:embed="rId2"/>
          <a:stretch>
            <a:fillRect/>
          </a:stretch>
        </p:blipFill>
        <p:spPr>
          <a:xfrm>
            <a:off x="1295400" y="1143000"/>
            <a:ext cx="6589279" cy="5029200"/>
          </a:xfrm>
          <a:prstGeom prst="rect">
            <a:avLst/>
          </a:prstGeom>
        </p:spPr>
      </p:pic>
    </p:spTree>
    <p:extLst>
      <p:ext uri="{BB962C8B-B14F-4D97-AF65-F5344CB8AC3E}">
        <p14:creationId xmlns:p14="http://schemas.microsoft.com/office/powerpoint/2010/main" val="217399339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CA2329-F1A9-48D5-B85E-F01EB4015C8B}"/>
              </a:ext>
            </a:extLst>
          </p:cNvPr>
          <p:cNvSpPr>
            <a:spLocks noGrp="1"/>
          </p:cNvSpPr>
          <p:nvPr>
            <p:ph type="title"/>
          </p:nvPr>
        </p:nvSpPr>
        <p:spPr/>
        <p:txBody>
          <a:bodyPr/>
          <a:lstStyle/>
          <a:p>
            <a:r>
              <a:rPr lang="en-US" dirty="0"/>
              <a:t>Entity Relationships Diagram Symbols</a:t>
            </a:r>
          </a:p>
        </p:txBody>
      </p:sp>
      <p:sp>
        <p:nvSpPr>
          <p:cNvPr id="4" name="Slide Number Placeholder 3">
            <a:extLst>
              <a:ext uri="{FF2B5EF4-FFF2-40B4-BE49-F238E27FC236}">
                <a16:creationId xmlns:a16="http://schemas.microsoft.com/office/drawing/2014/main" id="{928E7963-78EE-4204-A2EA-7F0F5FFD60C1}"/>
              </a:ext>
            </a:extLst>
          </p:cNvPr>
          <p:cNvSpPr>
            <a:spLocks noGrp="1"/>
          </p:cNvSpPr>
          <p:nvPr>
            <p:ph type="sldNum" sz="quarter" idx="10"/>
          </p:nvPr>
        </p:nvSpPr>
        <p:spPr/>
        <p:txBody>
          <a:bodyPr/>
          <a:lstStyle/>
          <a:p>
            <a:pPr>
              <a:defRPr/>
            </a:pPr>
            <a:fld id="{F2A3B223-7250-40C4-8BED-89B5B77B88F8}" type="slidenum">
              <a:rPr lang="en-US" smtClean="0"/>
              <a:pPr>
                <a:defRPr/>
              </a:pPr>
              <a:t>33</a:t>
            </a:fld>
            <a:endParaRPr lang="en-US" dirty="0"/>
          </a:p>
        </p:txBody>
      </p:sp>
      <p:pic>
        <p:nvPicPr>
          <p:cNvPr id="7" name="Content Placeholder 6" descr="A diagram shows Entity Relationship Diagram Symbols. Salesperson entity at the left is mapped one-to-one with Company car entity at the right. Customer entity at the left is mapped one-to-many with sales order entity at the right. Vendor entity at the left is mapped many-to-many with Inventory entity at the right." title="Figure 2-16: Entity Relationships Diagram Symbols">
            <a:extLst>
              <a:ext uri="{FF2B5EF4-FFF2-40B4-BE49-F238E27FC236}">
                <a16:creationId xmlns:a16="http://schemas.microsoft.com/office/drawing/2014/main" id="{82706F73-DE02-45F4-8FC6-D9D4A6BE9276}"/>
              </a:ext>
            </a:extLst>
          </p:cNvPr>
          <p:cNvPicPr>
            <a:picLocks noGrp="1" noChangeAspect="1"/>
          </p:cNvPicPr>
          <p:nvPr>
            <p:ph idx="1"/>
          </p:nvPr>
        </p:nvPicPr>
        <p:blipFill>
          <a:blip r:embed="rId2"/>
          <a:stretch>
            <a:fillRect/>
          </a:stretch>
        </p:blipFill>
        <p:spPr>
          <a:xfrm>
            <a:off x="457200" y="1371600"/>
            <a:ext cx="8231188" cy="4346135"/>
          </a:xfrm>
          <a:prstGeom prst="rect">
            <a:avLst/>
          </a:prstGeom>
        </p:spPr>
      </p:pic>
    </p:spTree>
    <p:extLst>
      <p:ext uri="{BB962C8B-B14F-4D97-AF65-F5344CB8AC3E}">
        <p14:creationId xmlns:p14="http://schemas.microsoft.com/office/powerpoint/2010/main" val="34480543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C4D71E-0050-4D1E-A1BB-53A6BBCE9BD2}"/>
              </a:ext>
            </a:extLst>
          </p:cNvPr>
          <p:cNvSpPr>
            <a:spLocks noGrp="1"/>
          </p:cNvSpPr>
          <p:nvPr>
            <p:ph type="title"/>
          </p:nvPr>
        </p:nvSpPr>
        <p:spPr/>
        <p:txBody>
          <a:bodyPr/>
          <a:lstStyle/>
          <a:p>
            <a:r>
              <a:rPr lang="en-US" dirty="0"/>
              <a:t>Data Model</a:t>
            </a:r>
          </a:p>
        </p:txBody>
      </p:sp>
      <p:sp>
        <p:nvSpPr>
          <p:cNvPr id="4" name="Slide Number Placeholder 3">
            <a:extLst>
              <a:ext uri="{FF2B5EF4-FFF2-40B4-BE49-F238E27FC236}">
                <a16:creationId xmlns:a16="http://schemas.microsoft.com/office/drawing/2014/main" id="{55FF232B-54DB-4050-A058-6B9A19A46A6D}"/>
              </a:ext>
            </a:extLst>
          </p:cNvPr>
          <p:cNvSpPr>
            <a:spLocks noGrp="1"/>
          </p:cNvSpPr>
          <p:nvPr>
            <p:ph type="sldNum" sz="quarter" idx="10"/>
          </p:nvPr>
        </p:nvSpPr>
        <p:spPr/>
        <p:txBody>
          <a:bodyPr/>
          <a:lstStyle/>
          <a:p>
            <a:pPr>
              <a:defRPr/>
            </a:pPr>
            <a:fld id="{F2A3B223-7250-40C4-8BED-89B5B77B88F8}" type="slidenum">
              <a:rPr lang="en-US" smtClean="0"/>
              <a:pPr>
                <a:defRPr/>
              </a:pPr>
              <a:t>34</a:t>
            </a:fld>
            <a:endParaRPr lang="en-US" dirty="0"/>
          </a:p>
        </p:txBody>
      </p:sp>
      <p:pic>
        <p:nvPicPr>
          <p:cNvPr id="7" name="Content Placeholder 6" descr="A diagram shows a Data model. The flow starts with Inventory entity which is mapped many-to-many with Purchase order which is further mapped many-to-one with Vendor record." title="Figure 2-17: Data Model">
            <a:extLst>
              <a:ext uri="{FF2B5EF4-FFF2-40B4-BE49-F238E27FC236}">
                <a16:creationId xmlns:a16="http://schemas.microsoft.com/office/drawing/2014/main" id="{4FF5484C-FA4A-4DF5-AFEB-F53859FA6F99}"/>
              </a:ext>
            </a:extLst>
          </p:cNvPr>
          <p:cNvPicPr>
            <a:picLocks noGrp="1" noChangeAspect="1"/>
          </p:cNvPicPr>
          <p:nvPr>
            <p:ph idx="1"/>
          </p:nvPr>
        </p:nvPicPr>
        <p:blipFill>
          <a:blip r:embed="rId2"/>
          <a:stretch>
            <a:fillRect/>
          </a:stretch>
        </p:blipFill>
        <p:spPr>
          <a:xfrm>
            <a:off x="457200" y="1600200"/>
            <a:ext cx="8231188" cy="3854896"/>
          </a:xfrm>
          <a:prstGeom prst="rect">
            <a:avLst/>
          </a:prstGeom>
        </p:spPr>
      </p:pic>
    </p:spTree>
    <p:extLst>
      <p:ext uri="{BB962C8B-B14F-4D97-AF65-F5344CB8AC3E}">
        <p14:creationId xmlns:p14="http://schemas.microsoft.com/office/powerpoint/2010/main" val="70224582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4999F2-2265-41C2-931E-E8886E376C78}"/>
              </a:ext>
            </a:extLst>
          </p:cNvPr>
          <p:cNvSpPr>
            <a:spLocks noGrp="1"/>
          </p:cNvSpPr>
          <p:nvPr>
            <p:ph type="title"/>
          </p:nvPr>
        </p:nvSpPr>
        <p:spPr/>
        <p:txBody>
          <a:bodyPr/>
          <a:lstStyle/>
          <a:p>
            <a:r>
              <a:rPr lang="en-US" dirty="0"/>
              <a:t>SYSTEM FLOWCHARTS</a:t>
            </a:r>
          </a:p>
        </p:txBody>
      </p:sp>
      <p:sp>
        <p:nvSpPr>
          <p:cNvPr id="3" name="Content Placeholder 2">
            <a:extLst>
              <a:ext uri="{FF2B5EF4-FFF2-40B4-BE49-F238E27FC236}">
                <a16:creationId xmlns:a16="http://schemas.microsoft.com/office/drawing/2014/main" id="{395302DD-7A6D-4634-9F29-C62944C7469D}"/>
              </a:ext>
            </a:extLst>
          </p:cNvPr>
          <p:cNvSpPr>
            <a:spLocks noGrp="1"/>
          </p:cNvSpPr>
          <p:nvPr>
            <p:ph idx="1"/>
          </p:nvPr>
        </p:nvSpPr>
        <p:spPr/>
        <p:txBody>
          <a:bodyPr/>
          <a:lstStyle/>
          <a:p>
            <a:r>
              <a:rPr lang="en-US" dirty="0"/>
              <a:t>A </a:t>
            </a:r>
            <a:r>
              <a:rPr lang="en-US" b="1" dirty="0"/>
              <a:t>system flowchart </a:t>
            </a:r>
            <a:r>
              <a:rPr lang="en-US" dirty="0"/>
              <a:t>is used to show the relationship between the key elements—input sources, programs, and output products—of computer systems.</a:t>
            </a:r>
          </a:p>
          <a:p>
            <a:r>
              <a:rPr lang="en-US" dirty="0"/>
              <a:t>Flowcharting Manual Activities</a:t>
            </a:r>
          </a:p>
          <a:p>
            <a:pPr lvl="1">
              <a:buFont typeface="Arial" panose="020B0604020202020204" pitchFamily="34" charset="0"/>
              <a:buChar char="•"/>
            </a:pPr>
            <a:r>
              <a:rPr lang="en-US" dirty="0"/>
              <a:t>Lay out the physical areas of activity.</a:t>
            </a:r>
          </a:p>
          <a:p>
            <a:pPr lvl="1">
              <a:buFont typeface="Arial" panose="020B0604020202020204" pitchFamily="34" charset="0"/>
              <a:buChar char="•"/>
            </a:pPr>
            <a:r>
              <a:rPr lang="en-US" dirty="0"/>
              <a:t>Transcribe the written facts into visual format.</a:t>
            </a:r>
          </a:p>
          <a:p>
            <a:r>
              <a:rPr lang="en-US" dirty="0"/>
              <a:t>Flowcharting Computer Processes</a:t>
            </a:r>
          </a:p>
          <a:p>
            <a:pPr lvl="1">
              <a:buFont typeface="Arial" panose="020B0604020202020204" pitchFamily="34" charset="0"/>
              <a:buChar char="•"/>
            </a:pPr>
            <a:r>
              <a:rPr lang="en-US" dirty="0"/>
              <a:t>Transcribe the written facts into visual format.</a:t>
            </a:r>
          </a:p>
        </p:txBody>
      </p:sp>
      <p:sp>
        <p:nvSpPr>
          <p:cNvPr id="4" name="Slide Number Placeholder 3">
            <a:extLst>
              <a:ext uri="{FF2B5EF4-FFF2-40B4-BE49-F238E27FC236}">
                <a16:creationId xmlns:a16="http://schemas.microsoft.com/office/drawing/2014/main" id="{70827900-D9A2-4976-BF39-EC5631C72836}"/>
              </a:ext>
            </a:extLst>
          </p:cNvPr>
          <p:cNvSpPr>
            <a:spLocks noGrp="1"/>
          </p:cNvSpPr>
          <p:nvPr>
            <p:ph type="sldNum" sz="quarter" idx="10"/>
          </p:nvPr>
        </p:nvSpPr>
        <p:spPr/>
        <p:txBody>
          <a:bodyPr/>
          <a:lstStyle/>
          <a:p>
            <a:pPr>
              <a:defRPr/>
            </a:pPr>
            <a:fld id="{F2A3B223-7250-40C4-8BED-89B5B77B88F8}" type="slidenum">
              <a:rPr lang="en-US" smtClean="0"/>
              <a:pPr>
                <a:defRPr/>
              </a:pPr>
              <a:t>35</a:t>
            </a:fld>
            <a:endParaRPr lang="en-US" dirty="0"/>
          </a:p>
        </p:txBody>
      </p:sp>
    </p:spTree>
    <p:extLst>
      <p:ext uri="{BB962C8B-B14F-4D97-AF65-F5344CB8AC3E}">
        <p14:creationId xmlns:p14="http://schemas.microsoft.com/office/powerpoint/2010/main" val="377521782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80EBA9-FD5B-4778-85AE-72BA0B97CE55}"/>
              </a:ext>
            </a:extLst>
          </p:cNvPr>
          <p:cNvSpPr>
            <a:spLocks noGrp="1"/>
          </p:cNvSpPr>
          <p:nvPr>
            <p:ph type="title"/>
          </p:nvPr>
        </p:nvSpPr>
        <p:spPr/>
        <p:txBody>
          <a:bodyPr/>
          <a:lstStyle/>
          <a:p>
            <a:r>
              <a:rPr lang="en-US" dirty="0"/>
              <a:t>Flowchart Showing Areas of Activity</a:t>
            </a:r>
          </a:p>
        </p:txBody>
      </p:sp>
      <p:sp>
        <p:nvSpPr>
          <p:cNvPr id="4" name="Slide Number Placeholder 3">
            <a:extLst>
              <a:ext uri="{FF2B5EF4-FFF2-40B4-BE49-F238E27FC236}">
                <a16:creationId xmlns:a16="http://schemas.microsoft.com/office/drawing/2014/main" id="{F14447E3-C21A-4D1C-9FEE-2E4447E4B427}"/>
              </a:ext>
            </a:extLst>
          </p:cNvPr>
          <p:cNvSpPr>
            <a:spLocks noGrp="1"/>
          </p:cNvSpPr>
          <p:nvPr>
            <p:ph type="sldNum" sz="quarter" idx="10"/>
          </p:nvPr>
        </p:nvSpPr>
        <p:spPr/>
        <p:txBody>
          <a:bodyPr/>
          <a:lstStyle/>
          <a:p>
            <a:pPr>
              <a:defRPr/>
            </a:pPr>
            <a:fld id="{F2A3B223-7250-40C4-8BED-89B5B77B88F8}" type="slidenum">
              <a:rPr lang="en-US" smtClean="0"/>
              <a:pPr>
                <a:defRPr/>
              </a:pPr>
              <a:t>36</a:t>
            </a:fld>
            <a:endParaRPr lang="en-US" dirty="0"/>
          </a:p>
        </p:txBody>
      </p:sp>
      <p:pic>
        <p:nvPicPr>
          <p:cNvPr id="7" name="Content Placeholder 6" descr="A diagram shows the Flowchart showing Areas of Activity with four columns. The column header reads Sales Department; Credit Department; Warehouse; and Shipping Department." title="Figure 2-18: Flowchart Showing Areas of Activity">
            <a:extLst>
              <a:ext uri="{FF2B5EF4-FFF2-40B4-BE49-F238E27FC236}">
                <a16:creationId xmlns:a16="http://schemas.microsoft.com/office/drawing/2014/main" id="{76713C0C-F8C0-4308-AC14-56C13ECC0181}"/>
              </a:ext>
            </a:extLst>
          </p:cNvPr>
          <p:cNvPicPr>
            <a:picLocks noGrp="1" noChangeAspect="1"/>
          </p:cNvPicPr>
          <p:nvPr>
            <p:ph idx="1"/>
          </p:nvPr>
        </p:nvPicPr>
        <p:blipFill>
          <a:blip r:embed="rId2"/>
          <a:stretch>
            <a:fillRect/>
          </a:stretch>
        </p:blipFill>
        <p:spPr>
          <a:xfrm>
            <a:off x="1635049" y="1066800"/>
            <a:ext cx="5832551" cy="5029200"/>
          </a:xfrm>
          <a:prstGeom prst="rect">
            <a:avLst/>
          </a:prstGeom>
        </p:spPr>
      </p:pic>
    </p:spTree>
    <p:extLst>
      <p:ext uri="{BB962C8B-B14F-4D97-AF65-F5344CB8AC3E}">
        <p14:creationId xmlns:p14="http://schemas.microsoft.com/office/powerpoint/2010/main" val="25688216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2B751D-D776-4198-9DD7-66DD1ABAB91A}"/>
              </a:ext>
            </a:extLst>
          </p:cNvPr>
          <p:cNvSpPr>
            <a:spLocks noGrp="1"/>
          </p:cNvSpPr>
          <p:nvPr>
            <p:ph type="title"/>
          </p:nvPr>
        </p:nvSpPr>
        <p:spPr/>
        <p:txBody>
          <a:bodyPr>
            <a:normAutofit fontScale="90000"/>
          </a:bodyPr>
          <a:lstStyle/>
          <a:p>
            <a:r>
              <a:rPr lang="en-US" dirty="0"/>
              <a:t>Symbol Set for Representing Manual Procedures</a:t>
            </a:r>
          </a:p>
        </p:txBody>
      </p:sp>
      <p:sp>
        <p:nvSpPr>
          <p:cNvPr id="4" name="Slide Number Placeholder 3">
            <a:extLst>
              <a:ext uri="{FF2B5EF4-FFF2-40B4-BE49-F238E27FC236}">
                <a16:creationId xmlns:a16="http://schemas.microsoft.com/office/drawing/2014/main" id="{8E2AC673-FDB7-4451-8894-01EDA0E57864}"/>
              </a:ext>
            </a:extLst>
          </p:cNvPr>
          <p:cNvSpPr>
            <a:spLocks noGrp="1"/>
          </p:cNvSpPr>
          <p:nvPr>
            <p:ph type="sldNum" sz="quarter" idx="10"/>
          </p:nvPr>
        </p:nvSpPr>
        <p:spPr/>
        <p:txBody>
          <a:bodyPr/>
          <a:lstStyle/>
          <a:p>
            <a:pPr>
              <a:defRPr/>
            </a:pPr>
            <a:fld id="{F2A3B223-7250-40C4-8BED-89B5B77B88F8}" type="slidenum">
              <a:rPr lang="en-US" smtClean="0"/>
              <a:pPr>
                <a:defRPr/>
              </a:pPr>
              <a:t>37</a:t>
            </a:fld>
            <a:endParaRPr lang="en-US" dirty="0"/>
          </a:p>
        </p:txBody>
      </p:sp>
      <p:pic>
        <p:nvPicPr>
          <p:cNvPr id="7" name="Content Placeholder 6" descr="An illustration shows the Symbol set for representing manual procedures, as follows: An oval represents a Terminal showing source or destination of documents and reports. A rectangle with its bottom edge irregularly cut represents a Source document or report. An inverted trapezoid represents a manual operation. An inverted triangle represents a file for storing source documents and reports. A parallelogram represents Accounting records (journals, registers, logs, ledgers). A rectangle with a curved cut in the bottom left corner represents Calculated batch total. A circle represents an on-page connector. A home-base-shaped pentagon represents an Off-page connector. A line with a half square connected to it represents description of process or comments. An arrow represents Document flow line." title="Figure 2-19: Symbol Set for Representing Manual Procedures">
            <a:extLst>
              <a:ext uri="{FF2B5EF4-FFF2-40B4-BE49-F238E27FC236}">
                <a16:creationId xmlns:a16="http://schemas.microsoft.com/office/drawing/2014/main" id="{0A011AB7-28EA-4000-9A0A-7D34D04DC63B}"/>
              </a:ext>
            </a:extLst>
          </p:cNvPr>
          <p:cNvPicPr>
            <a:picLocks noGrp="1" noChangeAspect="1"/>
          </p:cNvPicPr>
          <p:nvPr>
            <p:ph idx="1"/>
          </p:nvPr>
        </p:nvPicPr>
        <p:blipFill>
          <a:blip r:embed="rId2"/>
          <a:stretch>
            <a:fillRect/>
          </a:stretch>
        </p:blipFill>
        <p:spPr>
          <a:xfrm>
            <a:off x="741589" y="1280160"/>
            <a:ext cx="7716611" cy="4892040"/>
          </a:xfrm>
          <a:prstGeom prst="rect">
            <a:avLst/>
          </a:prstGeom>
        </p:spPr>
      </p:pic>
    </p:spTree>
    <p:extLst>
      <p:ext uri="{BB962C8B-B14F-4D97-AF65-F5344CB8AC3E}">
        <p14:creationId xmlns:p14="http://schemas.microsoft.com/office/powerpoint/2010/main" val="251048998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B3AC5D-C247-414B-947E-95B3732D7474}"/>
              </a:ext>
            </a:extLst>
          </p:cNvPr>
          <p:cNvSpPr>
            <a:spLocks noGrp="1"/>
          </p:cNvSpPr>
          <p:nvPr>
            <p:ph type="title"/>
          </p:nvPr>
        </p:nvSpPr>
        <p:spPr/>
        <p:txBody>
          <a:bodyPr>
            <a:normAutofit fontScale="90000"/>
          </a:bodyPr>
          <a:lstStyle/>
          <a:p>
            <a:r>
              <a:rPr lang="en-US" dirty="0"/>
              <a:t>Flowchart Showing Stated Fact 1 Translated into Visual Symbols</a:t>
            </a:r>
          </a:p>
        </p:txBody>
      </p:sp>
      <p:sp>
        <p:nvSpPr>
          <p:cNvPr id="4" name="Slide Number Placeholder 3">
            <a:extLst>
              <a:ext uri="{FF2B5EF4-FFF2-40B4-BE49-F238E27FC236}">
                <a16:creationId xmlns:a16="http://schemas.microsoft.com/office/drawing/2014/main" id="{C9E83856-F90F-4519-A55A-0CC665070E10}"/>
              </a:ext>
            </a:extLst>
          </p:cNvPr>
          <p:cNvSpPr>
            <a:spLocks noGrp="1"/>
          </p:cNvSpPr>
          <p:nvPr>
            <p:ph type="sldNum" sz="quarter" idx="10"/>
          </p:nvPr>
        </p:nvSpPr>
        <p:spPr/>
        <p:txBody>
          <a:bodyPr/>
          <a:lstStyle/>
          <a:p>
            <a:pPr>
              <a:defRPr/>
            </a:pPr>
            <a:fld id="{F2A3B223-7250-40C4-8BED-89B5B77B88F8}" type="slidenum">
              <a:rPr lang="en-US" smtClean="0"/>
              <a:pPr>
                <a:defRPr/>
              </a:pPr>
              <a:t>38</a:t>
            </a:fld>
            <a:endParaRPr lang="en-US" dirty="0"/>
          </a:p>
        </p:txBody>
      </p:sp>
      <p:pic>
        <p:nvPicPr>
          <p:cNvPr id="7" name="Content Placeholder 6" descr="A diagram shows a Flowchart showing stated fact 1 Translated into Visual symbols, with columns Sales Department, Credit Department, Warehouse, and Shipping Department. In the Sales Department column, the customer generates a source document “Customer order”, which leads to the manual operation “Prepare sales order,” which generates the source documents “Sales order 1, 2, 3, and 4.”" title="Figure 2-20: Flowchart Showing Stated Fact 1 Translated into Visual Symbols">
            <a:extLst>
              <a:ext uri="{FF2B5EF4-FFF2-40B4-BE49-F238E27FC236}">
                <a16:creationId xmlns:a16="http://schemas.microsoft.com/office/drawing/2014/main" id="{3CAFC5A4-2B41-4A7F-B295-EE99FDA3F2D5}"/>
              </a:ext>
            </a:extLst>
          </p:cNvPr>
          <p:cNvPicPr>
            <a:picLocks noGrp="1" noChangeAspect="1"/>
          </p:cNvPicPr>
          <p:nvPr>
            <p:ph idx="1"/>
          </p:nvPr>
        </p:nvPicPr>
        <p:blipFill>
          <a:blip r:embed="rId2"/>
          <a:stretch>
            <a:fillRect/>
          </a:stretch>
        </p:blipFill>
        <p:spPr>
          <a:xfrm>
            <a:off x="677488" y="1280160"/>
            <a:ext cx="7856912" cy="4892040"/>
          </a:xfrm>
          <a:prstGeom prst="rect">
            <a:avLst/>
          </a:prstGeom>
        </p:spPr>
      </p:pic>
    </p:spTree>
    <p:extLst>
      <p:ext uri="{BB962C8B-B14F-4D97-AF65-F5344CB8AC3E}">
        <p14:creationId xmlns:p14="http://schemas.microsoft.com/office/powerpoint/2010/main" val="342793282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A7A862-3785-4224-917A-AEB83EBAA262}"/>
              </a:ext>
            </a:extLst>
          </p:cNvPr>
          <p:cNvSpPr>
            <a:spLocks noGrp="1"/>
          </p:cNvSpPr>
          <p:nvPr>
            <p:ph type="title"/>
          </p:nvPr>
        </p:nvSpPr>
        <p:spPr/>
        <p:txBody>
          <a:bodyPr>
            <a:normAutofit fontScale="90000"/>
          </a:bodyPr>
          <a:lstStyle/>
          <a:p>
            <a:r>
              <a:rPr lang="en-US" dirty="0"/>
              <a:t>Flowchart Showing Stated Facts 1, 2, and 3 Translated into Visual Symbols</a:t>
            </a:r>
          </a:p>
        </p:txBody>
      </p:sp>
      <p:pic>
        <p:nvPicPr>
          <p:cNvPr id="5" name="Content Placeholder 4" descr="A diagram shows a Flowchart showing stated facts 1, 2, and 3 Translated into Visual symbols. In the Sales Department column, the customer generates a source document “Customer order”, which leads to the manual operation “Prepare sales order,” which generates the source documents “Customer order&quot; and &quot;Sales order 1, 2, 3, and 4.” The customer order and sales order 2, 3, and 4 are grouped into the source document file N. Sales order 1 goes into the Credit Department column, where it generates the manual operation &quot;check credit.&quot; The accounting record &quot;Credit records&quot; go into the credit check. The credit check generates the source document &quot;Signed Sales order 1,&quot; which goes back with the sales orders in the Sales department column." title="Figure 2-21: Flowchart Showing Stated Facts 1, 2, and 3 Translated into Visual Symbols">
            <a:extLst>
              <a:ext uri="{FF2B5EF4-FFF2-40B4-BE49-F238E27FC236}">
                <a16:creationId xmlns:a16="http://schemas.microsoft.com/office/drawing/2014/main" id="{7933F4D2-748A-4D03-9736-E449CD8EAA70}"/>
              </a:ext>
            </a:extLst>
          </p:cNvPr>
          <p:cNvPicPr>
            <a:picLocks noGrp="1" noChangeAspect="1"/>
          </p:cNvPicPr>
          <p:nvPr>
            <p:ph idx="1"/>
          </p:nvPr>
        </p:nvPicPr>
        <p:blipFill>
          <a:blip r:embed="rId2"/>
          <a:stretch>
            <a:fillRect/>
          </a:stretch>
        </p:blipFill>
        <p:spPr>
          <a:xfrm>
            <a:off x="1676401" y="1295400"/>
            <a:ext cx="5833029" cy="4892040"/>
          </a:xfrm>
          <a:prstGeom prst="rect">
            <a:avLst/>
          </a:prstGeom>
        </p:spPr>
      </p:pic>
      <p:sp>
        <p:nvSpPr>
          <p:cNvPr id="4" name="Slide Number Placeholder 3">
            <a:extLst>
              <a:ext uri="{FF2B5EF4-FFF2-40B4-BE49-F238E27FC236}">
                <a16:creationId xmlns:a16="http://schemas.microsoft.com/office/drawing/2014/main" id="{29DC3B25-0B6D-4279-A8AA-96752BCDBC23}"/>
              </a:ext>
            </a:extLst>
          </p:cNvPr>
          <p:cNvSpPr>
            <a:spLocks noGrp="1"/>
          </p:cNvSpPr>
          <p:nvPr>
            <p:ph type="sldNum" sz="quarter" idx="10"/>
          </p:nvPr>
        </p:nvSpPr>
        <p:spPr/>
        <p:txBody>
          <a:bodyPr/>
          <a:lstStyle/>
          <a:p>
            <a:pPr>
              <a:defRPr/>
            </a:pPr>
            <a:fld id="{F2A3B223-7250-40C4-8BED-89B5B77B88F8}" type="slidenum">
              <a:rPr lang="en-US" smtClean="0"/>
              <a:pPr>
                <a:defRPr/>
              </a:pPr>
              <a:t>39</a:t>
            </a:fld>
            <a:endParaRPr lang="en-US" dirty="0"/>
          </a:p>
        </p:txBody>
      </p:sp>
    </p:spTree>
    <p:extLst>
      <p:ext uri="{BB962C8B-B14F-4D97-AF65-F5344CB8AC3E}">
        <p14:creationId xmlns:p14="http://schemas.microsoft.com/office/powerpoint/2010/main" val="17634722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15AC79-8EB7-41E0-8954-0A4C06A73DF0}"/>
              </a:ext>
            </a:extLst>
          </p:cNvPr>
          <p:cNvSpPr>
            <a:spLocks noGrp="1"/>
          </p:cNvSpPr>
          <p:nvPr>
            <p:ph type="title"/>
          </p:nvPr>
        </p:nvSpPr>
        <p:spPr/>
        <p:txBody>
          <a:bodyPr/>
          <a:lstStyle/>
          <a:p>
            <a:r>
              <a:rPr lang="en-US" dirty="0"/>
              <a:t>TRANSACTION CYCLES</a:t>
            </a:r>
          </a:p>
        </p:txBody>
      </p:sp>
      <p:sp>
        <p:nvSpPr>
          <p:cNvPr id="3" name="Content Placeholder 2">
            <a:extLst>
              <a:ext uri="{FF2B5EF4-FFF2-40B4-BE49-F238E27FC236}">
                <a16:creationId xmlns:a16="http://schemas.microsoft.com/office/drawing/2014/main" id="{1FD2B9BC-7825-4DF1-B2F8-8A8490835335}"/>
              </a:ext>
            </a:extLst>
          </p:cNvPr>
          <p:cNvSpPr>
            <a:spLocks noGrp="1"/>
          </p:cNvSpPr>
          <p:nvPr>
            <p:ph idx="1"/>
          </p:nvPr>
        </p:nvSpPr>
        <p:spPr/>
        <p:txBody>
          <a:bodyPr/>
          <a:lstStyle/>
          <a:p>
            <a:r>
              <a:rPr lang="en-US" dirty="0"/>
              <a:t>The Expenditure Cycle</a:t>
            </a:r>
          </a:p>
          <a:p>
            <a:pPr lvl="1">
              <a:buFont typeface="Arial" panose="020B0604020202020204" pitchFamily="34" charset="0"/>
              <a:buChar char="•"/>
            </a:pPr>
            <a:r>
              <a:rPr lang="en-US" dirty="0"/>
              <a:t>The </a:t>
            </a:r>
            <a:r>
              <a:rPr lang="en-US" b="1" dirty="0"/>
              <a:t>expenditure cycle </a:t>
            </a:r>
            <a:r>
              <a:rPr lang="en-US" dirty="0"/>
              <a:t>is the acquisition of materials, property, and labor in exchange for cash.</a:t>
            </a:r>
            <a:endParaRPr lang="en-US" b="1" dirty="0"/>
          </a:p>
          <a:p>
            <a:r>
              <a:rPr lang="en-US" dirty="0"/>
              <a:t>The Conversion Cycle</a:t>
            </a:r>
          </a:p>
          <a:p>
            <a:pPr lvl="1">
              <a:buFont typeface="Arial" panose="020B0604020202020204" pitchFamily="34" charset="0"/>
              <a:buChar char="•"/>
            </a:pPr>
            <a:r>
              <a:rPr lang="en-US" dirty="0"/>
              <a:t>The </a:t>
            </a:r>
            <a:r>
              <a:rPr lang="en-US" b="1" dirty="0"/>
              <a:t>conversion cycle </a:t>
            </a:r>
            <a:r>
              <a:rPr lang="en-US" dirty="0"/>
              <a:t>is the cycle composed of the production system and the cost accounting system.</a:t>
            </a:r>
          </a:p>
          <a:p>
            <a:r>
              <a:rPr lang="en-US" dirty="0"/>
              <a:t>The Revenue Cycle</a:t>
            </a:r>
          </a:p>
          <a:p>
            <a:pPr lvl="1">
              <a:buFont typeface="Arial" panose="020B0604020202020204" pitchFamily="34" charset="0"/>
              <a:buChar char="•"/>
            </a:pPr>
            <a:r>
              <a:rPr lang="en-US" dirty="0"/>
              <a:t>The </a:t>
            </a:r>
            <a:r>
              <a:rPr lang="en-US" b="1" dirty="0"/>
              <a:t>revenue cycle</a:t>
            </a:r>
            <a:r>
              <a:rPr lang="en-US" dirty="0"/>
              <a:t> is the cycle composed of sales order processing and cash receipts.</a:t>
            </a:r>
            <a:endParaRPr lang="en-US" b="1" dirty="0"/>
          </a:p>
        </p:txBody>
      </p:sp>
      <p:sp>
        <p:nvSpPr>
          <p:cNvPr id="4" name="Slide Number Placeholder 3">
            <a:extLst>
              <a:ext uri="{FF2B5EF4-FFF2-40B4-BE49-F238E27FC236}">
                <a16:creationId xmlns:a16="http://schemas.microsoft.com/office/drawing/2014/main" id="{033A4D82-D4EA-442A-BCB1-AD91596BEC29}"/>
              </a:ext>
            </a:extLst>
          </p:cNvPr>
          <p:cNvSpPr>
            <a:spLocks noGrp="1"/>
          </p:cNvSpPr>
          <p:nvPr>
            <p:ph type="sldNum" sz="quarter" idx="10"/>
          </p:nvPr>
        </p:nvSpPr>
        <p:spPr/>
        <p:txBody>
          <a:bodyPr/>
          <a:lstStyle/>
          <a:p>
            <a:pPr>
              <a:defRPr/>
            </a:pPr>
            <a:fld id="{F2A3B223-7250-40C4-8BED-89B5B77B88F8}" type="slidenum">
              <a:rPr lang="en-US" smtClean="0"/>
              <a:pPr>
                <a:defRPr/>
              </a:pPr>
              <a:t>4</a:t>
            </a:fld>
            <a:endParaRPr lang="en-US" dirty="0"/>
          </a:p>
        </p:txBody>
      </p:sp>
    </p:spTree>
    <p:extLst>
      <p:ext uri="{BB962C8B-B14F-4D97-AF65-F5344CB8AC3E}">
        <p14:creationId xmlns:p14="http://schemas.microsoft.com/office/powerpoint/2010/main" val="160464648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62EA52-E4A1-408A-A1F3-A762626E3D7F}"/>
              </a:ext>
            </a:extLst>
          </p:cNvPr>
          <p:cNvSpPr>
            <a:spLocks noGrp="1"/>
          </p:cNvSpPr>
          <p:nvPr>
            <p:ph type="title"/>
          </p:nvPr>
        </p:nvSpPr>
        <p:spPr/>
        <p:txBody>
          <a:bodyPr>
            <a:normAutofit fontScale="90000"/>
          </a:bodyPr>
          <a:lstStyle/>
          <a:p>
            <a:r>
              <a:rPr lang="en-US" dirty="0"/>
              <a:t>Flowchart Showing All Stated Facts Translated into Visual Symbols</a:t>
            </a:r>
          </a:p>
        </p:txBody>
      </p:sp>
      <p:sp>
        <p:nvSpPr>
          <p:cNvPr id="4" name="Slide Number Placeholder 3">
            <a:extLst>
              <a:ext uri="{FF2B5EF4-FFF2-40B4-BE49-F238E27FC236}">
                <a16:creationId xmlns:a16="http://schemas.microsoft.com/office/drawing/2014/main" id="{A400DE47-5C0A-42F2-8722-0A591DC2A2E7}"/>
              </a:ext>
            </a:extLst>
          </p:cNvPr>
          <p:cNvSpPr>
            <a:spLocks noGrp="1"/>
          </p:cNvSpPr>
          <p:nvPr>
            <p:ph type="sldNum" sz="quarter" idx="10"/>
          </p:nvPr>
        </p:nvSpPr>
        <p:spPr/>
        <p:txBody>
          <a:bodyPr/>
          <a:lstStyle/>
          <a:p>
            <a:pPr>
              <a:defRPr/>
            </a:pPr>
            <a:fld id="{F2A3B223-7250-40C4-8BED-89B5B77B88F8}" type="slidenum">
              <a:rPr lang="en-US" smtClean="0"/>
              <a:pPr>
                <a:defRPr/>
              </a:pPr>
              <a:t>40</a:t>
            </a:fld>
            <a:endParaRPr lang="en-US" dirty="0"/>
          </a:p>
        </p:txBody>
      </p:sp>
      <p:pic>
        <p:nvPicPr>
          <p:cNvPr id="7" name="Content Placeholder 6" descr="A diagram shows a Flowchart showing all stated facts Translated into Visual symbols. In the Sales Department column, the customer generates a source document “Customer order”, which leads to the manual operation “Prepare sales order,” which generates the source documents “Customer order&quot; and &quot;Sales order 1, 2, 3, and 4.” The customer order and sales order 2, 3, and 4 are grouped into the source document file N. Sales order 1 goes into the Credit Department column, where it generates the manual operation &quot;check credit.&quot; The accounting record &quot;Credit records&quot; go into the credit check. The credit check generates the source document &quot;Signed Sales order 1,&quot; which goes back with the sales orders in the Sales department column. Signed sales order 1, along with source document N, go into the manual operation &quot;distribute sales order and file,&quot; which generates a customer order and signed sales order 1, which go into the source document N, and sales orders 2, 3, and 4. Sales orders 3 and 4 go into the on-page connector &quot;A&quot; in the credit department. Sales order 2 goes to the warehouse column, where it leads to the manual operation &quot;pick goods.&quot; This generates an accounting record in stock records, and then sales order 2 leads to the manual operation &quot;ship goods&quot; in the shipping department column. At the top of the shipping department column, sales orders 3 and 4 come from the on-page connector &quot;A&quot; and lead to the &quot;ship goods&quot; manual operation. From there, sales order 2 goes to the customer, and sales orders 3 and 4 go to the source document file N." title="Figure 2-22: Flowchart Showing All Stated Facts Translated into Visual Symbols">
            <a:extLst>
              <a:ext uri="{FF2B5EF4-FFF2-40B4-BE49-F238E27FC236}">
                <a16:creationId xmlns:a16="http://schemas.microsoft.com/office/drawing/2014/main" id="{D508C41D-F0DC-44D7-9EBF-F6D464B910CD}"/>
              </a:ext>
            </a:extLst>
          </p:cNvPr>
          <p:cNvPicPr>
            <a:picLocks noGrp="1" noChangeAspect="1"/>
          </p:cNvPicPr>
          <p:nvPr>
            <p:ph idx="1"/>
          </p:nvPr>
        </p:nvPicPr>
        <p:blipFill>
          <a:blip r:embed="rId2"/>
          <a:stretch>
            <a:fillRect/>
          </a:stretch>
        </p:blipFill>
        <p:spPr>
          <a:xfrm>
            <a:off x="1981200" y="1295400"/>
            <a:ext cx="5134219" cy="4892040"/>
          </a:xfrm>
          <a:prstGeom prst="rect">
            <a:avLst/>
          </a:prstGeom>
        </p:spPr>
      </p:pic>
    </p:spTree>
    <p:extLst>
      <p:ext uri="{BB962C8B-B14F-4D97-AF65-F5344CB8AC3E}">
        <p14:creationId xmlns:p14="http://schemas.microsoft.com/office/powerpoint/2010/main" val="37563579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224F78-3D4B-4F9C-9BE1-91ED2DA94394}"/>
              </a:ext>
            </a:extLst>
          </p:cNvPr>
          <p:cNvSpPr>
            <a:spLocks noGrp="1"/>
          </p:cNvSpPr>
          <p:nvPr>
            <p:ph type="title"/>
          </p:nvPr>
        </p:nvSpPr>
        <p:spPr/>
        <p:txBody>
          <a:bodyPr>
            <a:normAutofit fontScale="90000"/>
          </a:bodyPr>
          <a:lstStyle/>
          <a:p>
            <a:r>
              <a:rPr lang="en-US" dirty="0"/>
              <a:t>Symbol Set for Representing Computer Processes</a:t>
            </a:r>
          </a:p>
        </p:txBody>
      </p:sp>
      <p:sp>
        <p:nvSpPr>
          <p:cNvPr id="4" name="Slide Number Placeholder 3">
            <a:extLst>
              <a:ext uri="{FF2B5EF4-FFF2-40B4-BE49-F238E27FC236}">
                <a16:creationId xmlns:a16="http://schemas.microsoft.com/office/drawing/2014/main" id="{2E7BC560-2322-4D12-8A1B-871397707C2A}"/>
              </a:ext>
            </a:extLst>
          </p:cNvPr>
          <p:cNvSpPr>
            <a:spLocks noGrp="1"/>
          </p:cNvSpPr>
          <p:nvPr>
            <p:ph type="sldNum" sz="quarter" idx="10"/>
          </p:nvPr>
        </p:nvSpPr>
        <p:spPr/>
        <p:txBody>
          <a:bodyPr/>
          <a:lstStyle/>
          <a:p>
            <a:pPr>
              <a:defRPr/>
            </a:pPr>
            <a:fld id="{F2A3B223-7250-40C4-8BED-89B5B77B88F8}" type="slidenum">
              <a:rPr lang="en-US" smtClean="0"/>
              <a:pPr>
                <a:defRPr/>
              </a:pPr>
              <a:t>41</a:t>
            </a:fld>
            <a:endParaRPr lang="en-US" dirty="0"/>
          </a:p>
        </p:txBody>
      </p:sp>
      <p:pic>
        <p:nvPicPr>
          <p:cNvPr id="7" name="Content Placeholder 6" descr="An illustration shows the Symbol set for representing computer processes. A rectangle with its bottom edge irregularly cut represents Hard copy (source documents and output). A rectangle represents a Computer process (program run). A short and wide cylinder represents a Direct access storage device (disk pack). A circle with a straight bottom edge extending to one side represents Magnetic tape (sequential storage device). A rectangle with a sloping upper edge represents a Terminal input/output device. An arrow represents Process flow. A zig-zag line represents Real-time (online) connection. A pentagon with two parallel sides and two sides forming an angle pointing to the right represents a Video display device." title="Figure 2-23: Symbol Set for Representing Computer Processes">
            <a:extLst>
              <a:ext uri="{FF2B5EF4-FFF2-40B4-BE49-F238E27FC236}">
                <a16:creationId xmlns:a16="http://schemas.microsoft.com/office/drawing/2014/main" id="{A1AB076F-4A53-48F9-948C-C6DA7E8A2159}"/>
              </a:ext>
            </a:extLst>
          </p:cNvPr>
          <p:cNvPicPr>
            <a:picLocks noGrp="1" noChangeAspect="1"/>
          </p:cNvPicPr>
          <p:nvPr>
            <p:ph idx="1"/>
          </p:nvPr>
        </p:nvPicPr>
        <p:blipFill>
          <a:blip r:embed="rId2"/>
          <a:stretch>
            <a:fillRect/>
          </a:stretch>
        </p:blipFill>
        <p:spPr>
          <a:xfrm>
            <a:off x="457200" y="1602953"/>
            <a:ext cx="8231188" cy="4188247"/>
          </a:xfrm>
          <a:prstGeom prst="rect">
            <a:avLst/>
          </a:prstGeom>
        </p:spPr>
      </p:pic>
    </p:spTree>
    <p:extLst>
      <p:ext uri="{BB962C8B-B14F-4D97-AF65-F5344CB8AC3E}">
        <p14:creationId xmlns:p14="http://schemas.microsoft.com/office/powerpoint/2010/main" val="32655179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B751C3-7F9F-4EE7-862C-D90116254AD0}"/>
              </a:ext>
            </a:extLst>
          </p:cNvPr>
          <p:cNvSpPr>
            <a:spLocks noGrp="1"/>
          </p:cNvSpPr>
          <p:nvPr>
            <p:ph type="title"/>
          </p:nvPr>
        </p:nvSpPr>
        <p:spPr/>
        <p:txBody>
          <a:bodyPr>
            <a:normAutofit fontScale="90000"/>
          </a:bodyPr>
          <a:lstStyle/>
          <a:p>
            <a:r>
              <a:rPr lang="en-US" dirty="0"/>
              <a:t>Flowchart Showing the Translation of Facts 1, 2, and 3 into Visual Symbols</a:t>
            </a:r>
          </a:p>
        </p:txBody>
      </p:sp>
      <p:sp>
        <p:nvSpPr>
          <p:cNvPr id="4" name="Slide Number Placeholder 3">
            <a:extLst>
              <a:ext uri="{FF2B5EF4-FFF2-40B4-BE49-F238E27FC236}">
                <a16:creationId xmlns:a16="http://schemas.microsoft.com/office/drawing/2014/main" id="{E55F2D39-7487-4A6E-8F7B-C40337E94C0B}"/>
              </a:ext>
            </a:extLst>
          </p:cNvPr>
          <p:cNvSpPr>
            <a:spLocks noGrp="1"/>
          </p:cNvSpPr>
          <p:nvPr>
            <p:ph type="sldNum" sz="quarter" idx="10"/>
          </p:nvPr>
        </p:nvSpPr>
        <p:spPr/>
        <p:txBody>
          <a:bodyPr/>
          <a:lstStyle/>
          <a:p>
            <a:pPr>
              <a:defRPr/>
            </a:pPr>
            <a:fld id="{F2A3B223-7250-40C4-8BED-89B5B77B88F8}" type="slidenum">
              <a:rPr lang="en-US" smtClean="0"/>
              <a:pPr>
                <a:defRPr/>
              </a:pPr>
              <a:t>42</a:t>
            </a:fld>
            <a:endParaRPr lang="en-US" dirty="0"/>
          </a:p>
        </p:txBody>
      </p:sp>
      <p:pic>
        <p:nvPicPr>
          <p:cNvPr id="7" name="Content Placeholder 6" descr="A diagram shows a Flowchart showing the translation of facts 1, 2, and 3 into Visual symbols, with columns Sales Department, Computer operations Department, Warehouse, and Shipping Department. In the Sales Department column, the customer generates the hard copy “Customer order,” which generates an Input order into a terminal input/output device. This generates another hard copy customer order, which goes into a source document file. The input order also goes into the computer process &quot;edit and credit check&quot; in the computer operations department column. The direct access storage device &quot;credit history file&quot; also goes into the edit and credit check, which then goes into the direct access storage device &quot;sales orders,&quot; which then leads to the computer process &quot;update program.&quot; This feeds into the direct access storage devices &quot;accounts receivable file&quot; and &quot;inventory.&quot;" title="Figure 2-24: Flowchart Showing the Translation of Facts 1, 2, and 3 into Visual Symbols">
            <a:extLst>
              <a:ext uri="{FF2B5EF4-FFF2-40B4-BE49-F238E27FC236}">
                <a16:creationId xmlns:a16="http://schemas.microsoft.com/office/drawing/2014/main" id="{02BFFC82-A502-4E46-810B-FAAFF4D09016}"/>
              </a:ext>
            </a:extLst>
          </p:cNvPr>
          <p:cNvPicPr>
            <a:picLocks noGrp="1" noChangeAspect="1"/>
          </p:cNvPicPr>
          <p:nvPr>
            <p:ph idx="1"/>
          </p:nvPr>
        </p:nvPicPr>
        <p:blipFill>
          <a:blip r:embed="rId2"/>
          <a:stretch>
            <a:fillRect/>
          </a:stretch>
        </p:blipFill>
        <p:spPr>
          <a:xfrm>
            <a:off x="1976058" y="1295400"/>
            <a:ext cx="5186742" cy="4892040"/>
          </a:xfrm>
          <a:prstGeom prst="rect">
            <a:avLst/>
          </a:prstGeom>
        </p:spPr>
      </p:pic>
    </p:spTree>
    <p:extLst>
      <p:ext uri="{BB962C8B-B14F-4D97-AF65-F5344CB8AC3E}">
        <p14:creationId xmlns:p14="http://schemas.microsoft.com/office/powerpoint/2010/main" val="244448217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EEAA5F-0BFD-4E45-B936-7F13DB47ED6C}"/>
              </a:ext>
            </a:extLst>
          </p:cNvPr>
          <p:cNvSpPr>
            <a:spLocks noGrp="1"/>
          </p:cNvSpPr>
          <p:nvPr>
            <p:ph type="title"/>
          </p:nvPr>
        </p:nvSpPr>
        <p:spPr/>
        <p:txBody>
          <a:bodyPr/>
          <a:lstStyle/>
          <a:p>
            <a:r>
              <a:rPr lang="en-US" dirty="0"/>
              <a:t>PROGRAM FLOWCHARTS</a:t>
            </a:r>
          </a:p>
        </p:txBody>
      </p:sp>
      <p:sp>
        <p:nvSpPr>
          <p:cNvPr id="3" name="Content Placeholder 2">
            <a:extLst>
              <a:ext uri="{FF2B5EF4-FFF2-40B4-BE49-F238E27FC236}">
                <a16:creationId xmlns:a16="http://schemas.microsoft.com/office/drawing/2014/main" id="{C039F812-F46D-4446-B141-E5DA29EB96D2}"/>
              </a:ext>
            </a:extLst>
          </p:cNvPr>
          <p:cNvSpPr>
            <a:spLocks noGrp="1"/>
          </p:cNvSpPr>
          <p:nvPr>
            <p:ph idx="1"/>
          </p:nvPr>
        </p:nvSpPr>
        <p:spPr/>
        <p:txBody>
          <a:bodyPr/>
          <a:lstStyle/>
          <a:p>
            <a:r>
              <a:rPr lang="en-US" dirty="0"/>
              <a:t>A </a:t>
            </a:r>
            <a:r>
              <a:rPr lang="en-US" b="1" dirty="0"/>
              <a:t>program flowchart </a:t>
            </a:r>
            <a:r>
              <a:rPr lang="en-US" dirty="0"/>
              <a:t>is a diagram providing a detailed description of the sequential and logical operations of the program.</a:t>
            </a:r>
          </a:p>
          <a:p>
            <a:r>
              <a:rPr lang="en-US" dirty="0"/>
              <a:t>Every program represented in a system flowchart should have a supporting program flowchart that describes its logic.</a:t>
            </a:r>
          </a:p>
          <a:p>
            <a:r>
              <a:rPr lang="en-US" dirty="0"/>
              <a:t>The connector lines between the symbols establish the logical order of execution.</a:t>
            </a:r>
          </a:p>
          <a:p>
            <a:endParaRPr lang="en-US" dirty="0"/>
          </a:p>
        </p:txBody>
      </p:sp>
      <p:sp>
        <p:nvSpPr>
          <p:cNvPr id="4" name="Slide Number Placeholder 3">
            <a:extLst>
              <a:ext uri="{FF2B5EF4-FFF2-40B4-BE49-F238E27FC236}">
                <a16:creationId xmlns:a16="http://schemas.microsoft.com/office/drawing/2014/main" id="{544883A9-4EBA-4E31-ABFA-73A79EDF5CDC}"/>
              </a:ext>
            </a:extLst>
          </p:cNvPr>
          <p:cNvSpPr>
            <a:spLocks noGrp="1"/>
          </p:cNvSpPr>
          <p:nvPr>
            <p:ph type="sldNum" sz="quarter" idx="10"/>
          </p:nvPr>
        </p:nvSpPr>
        <p:spPr/>
        <p:txBody>
          <a:bodyPr/>
          <a:lstStyle/>
          <a:p>
            <a:pPr>
              <a:defRPr/>
            </a:pPr>
            <a:fld id="{F2A3B223-7250-40C4-8BED-89B5B77B88F8}" type="slidenum">
              <a:rPr lang="en-US" smtClean="0"/>
              <a:pPr>
                <a:defRPr/>
              </a:pPr>
              <a:t>43</a:t>
            </a:fld>
            <a:endParaRPr lang="en-US" dirty="0"/>
          </a:p>
        </p:txBody>
      </p:sp>
    </p:spTree>
    <p:extLst>
      <p:ext uri="{BB962C8B-B14F-4D97-AF65-F5344CB8AC3E}">
        <p14:creationId xmlns:p14="http://schemas.microsoft.com/office/powerpoint/2010/main" val="388898623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0DF59B-CB3E-4DB8-BA4C-0ABEE1050BB3}"/>
              </a:ext>
            </a:extLst>
          </p:cNvPr>
          <p:cNvSpPr>
            <a:spLocks noGrp="1"/>
          </p:cNvSpPr>
          <p:nvPr>
            <p:ph type="title"/>
          </p:nvPr>
        </p:nvSpPr>
        <p:spPr/>
        <p:txBody>
          <a:bodyPr>
            <a:normAutofit fontScale="90000"/>
          </a:bodyPr>
          <a:lstStyle/>
          <a:p>
            <a:r>
              <a:rPr lang="en-US" dirty="0"/>
              <a:t>Flowchart Showing All Facts Translated into Visual Symbols</a:t>
            </a:r>
          </a:p>
        </p:txBody>
      </p:sp>
      <p:sp>
        <p:nvSpPr>
          <p:cNvPr id="4" name="Slide Number Placeholder 3">
            <a:extLst>
              <a:ext uri="{FF2B5EF4-FFF2-40B4-BE49-F238E27FC236}">
                <a16:creationId xmlns:a16="http://schemas.microsoft.com/office/drawing/2014/main" id="{506F9773-75AD-4AE4-B2AB-ACA96760568E}"/>
              </a:ext>
            </a:extLst>
          </p:cNvPr>
          <p:cNvSpPr>
            <a:spLocks noGrp="1"/>
          </p:cNvSpPr>
          <p:nvPr>
            <p:ph type="sldNum" sz="quarter" idx="10"/>
          </p:nvPr>
        </p:nvSpPr>
        <p:spPr/>
        <p:txBody>
          <a:bodyPr/>
          <a:lstStyle/>
          <a:p>
            <a:pPr>
              <a:defRPr/>
            </a:pPr>
            <a:fld id="{F2A3B223-7250-40C4-8BED-89B5B77B88F8}" type="slidenum">
              <a:rPr lang="en-US" smtClean="0"/>
              <a:pPr>
                <a:defRPr/>
              </a:pPr>
              <a:t>44</a:t>
            </a:fld>
            <a:endParaRPr lang="en-US" dirty="0"/>
          </a:p>
        </p:txBody>
      </p:sp>
      <p:pic>
        <p:nvPicPr>
          <p:cNvPr id="7" name="Content Placeholder 6" descr="A diagram shows a Flowchart showing all facts translated into Visual symbols. In the Sales Department column, the customer generates the hard copy “Customer order,” which generates an Input order into a terminal input/output device. This generates another hard copy customer order, which goes into a source document file N. The input order also goes into the computer process &quot;edit and credit check&quot; in the computer operations department column. The direct access storage device &quot;credit history file&quot; also goes into the edit and credit check, which then goes into the direct access storage device &quot;sales orders,&quot; which then leads to the computer process &quot;update program.&quot; This feeds into the direct access storage devices &quot;accounts receivable file&quot; and &quot;inventory&quot; and also generates hard copies for sales orders 1, 2, and 3. Hard copies of sales orders 2 and 3 go into the on-page connector &quot;A,&quot; and the hard copy of sales order 1 goes to the warehouse column, where it generates the manual operation &quot;pick goods.&quot; This generates another sales order 1 hard copy, which leads to an update of stock records into a terminal input/output device, which goes into the &quot;stock records&quot; direct access storage device. Sales order 1 then goes to the shipping department column, where it triggers the manual operation &quot;ship goods.&quot;  At the top of the shipping department column, sales orders 2 and 3 come from the on-page connector &quot;A&quot; and lead to the &quot;ship goods&quot; manual operation. From there, sales order 1 goes to the customer, sales orders 2 and 3 go to the source document file N, and a &quot;shipping log&quot; accounting record is generated." title="Figure 2-25: Flowchart Showing All Facts Translated into Visual Symbols">
            <a:extLst>
              <a:ext uri="{FF2B5EF4-FFF2-40B4-BE49-F238E27FC236}">
                <a16:creationId xmlns:a16="http://schemas.microsoft.com/office/drawing/2014/main" id="{AD96A329-40CB-42CB-ADD2-D87EEBF00774}"/>
              </a:ext>
            </a:extLst>
          </p:cNvPr>
          <p:cNvPicPr>
            <a:picLocks noGrp="1" noChangeAspect="1"/>
          </p:cNvPicPr>
          <p:nvPr>
            <p:ph idx="1"/>
          </p:nvPr>
        </p:nvPicPr>
        <p:blipFill>
          <a:blip r:embed="rId2"/>
          <a:stretch>
            <a:fillRect/>
          </a:stretch>
        </p:blipFill>
        <p:spPr>
          <a:xfrm>
            <a:off x="1371600" y="1280160"/>
            <a:ext cx="6401929" cy="4892040"/>
          </a:xfrm>
          <a:prstGeom prst="rect">
            <a:avLst/>
          </a:prstGeom>
        </p:spPr>
      </p:pic>
    </p:spTree>
    <p:extLst>
      <p:ext uri="{BB962C8B-B14F-4D97-AF65-F5344CB8AC3E}">
        <p14:creationId xmlns:p14="http://schemas.microsoft.com/office/powerpoint/2010/main" val="218216076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78ADC0-6C38-419D-9813-5C6B573A2150}"/>
              </a:ext>
            </a:extLst>
          </p:cNvPr>
          <p:cNvSpPr>
            <a:spLocks noGrp="1"/>
          </p:cNvSpPr>
          <p:nvPr>
            <p:ph type="title"/>
          </p:nvPr>
        </p:nvSpPr>
        <p:spPr/>
        <p:txBody>
          <a:bodyPr/>
          <a:lstStyle/>
          <a:p>
            <a:r>
              <a:rPr lang="en-US" dirty="0"/>
              <a:t>Program Flowchart Symbols</a:t>
            </a:r>
          </a:p>
        </p:txBody>
      </p:sp>
      <p:sp>
        <p:nvSpPr>
          <p:cNvPr id="4" name="Slide Number Placeholder 3">
            <a:extLst>
              <a:ext uri="{FF2B5EF4-FFF2-40B4-BE49-F238E27FC236}">
                <a16:creationId xmlns:a16="http://schemas.microsoft.com/office/drawing/2014/main" id="{692F2278-17C3-486D-BA20-057751E21EF2}"/>
              </a:ext>
            </a:extLst>
          </p:cNvPr>
          <p:cNvSpPr>
            <a:spLocks noGrp="1"/>
          </p:cNvSpPr>
          <p:nvPr>
            <p:ph type="sldNum" sz="quarter" idx="10"/>
          </p:nvPr>
        </p:nvSpPr>
        <p:spPr/>
        <p:txBody>
          <a:bodyPr/>
          <a:lstStyle/>
          <a:p>
            <a:pPr>
              <a:defRPr/>
            </a:pPr>
            <a:fld id="{F2A3B223-7250-40C4-8BED-89B5B77B88F8}" type="slidenum">
              <a:rPr lang="en-US" smtClean="0"/>
              <a:pPr>
                <a:defRPr/>
              </a:pPr>
              <a:t>45</a:t>
            </a:fld>
            <a:endParaRPr lang="en-US" dirty="0"/>
          </a:p>
        </p:txBody>
      </p:sp>
      <p:pic>
        <p:nvPicPr>
          <p:cNvPr id="7" name="Content Placeholder 6" descr="A diagram shows program flowchart symbols. A rectangle represents a Logical process. A diamond represents a Decision. An oval represents a Terminal start or end operation. A parallelogram represents an Input/output operation (read and write records). An arrow represents a Flow of a logical process." title="Figure 2-26: Program Flowchart Symbols">
            <a:extLst>
              <a:ext uri="{FF2B5EF4-FFF2-40B4-BE49-F238E27FC236}">
                <a16:creationId xmlns:a16="http://schemas.microsoft.com/office/drawing/2014/main" id="{7C7E807D-1750-46E9-AD0E-B44D24F0A723}"/>
              </a:ext>
            </a:extLst>
          </p:cNvPr>
          <p:cNvPicPr>
            <a:picLocks noGrp="1" noChangeAspect="1"/>
          </p:cNvPicPr>
          <p:nvPr>
            <p:ph idx="1"/>
          </p:nvPr>
        </p:nvPicPr>
        <p:blipFill>
          <a:blip r:embed="rId2"/>
          <a:stretch>
            <a:fillRect/>
          </a:stretch>
        </p:blipFill>
        <p:spPr>
          <a:xfrm>
            <a:off x="457200" y="2107429"/>
            <a:ext cx="8231188" cy="2769371"/>
          </a:xfrm>
          <a:prstGeom prst="rect">
            <a:avLst/>
          </a:prstGeom>
        </p:spPr>
      </p:pic>
    </p:spTree>
    <p:extLst>
      <p:ext uri="{BB962C8B-B14F-4D97-AF65-F5344CB8AC3E}">
        <p14:creationId xmlns:p14="http://schemas.microsoft.com/office/powerpoint/2010/main" val="181471503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558F6D-7ADA-48CF-A322-6FEA6E239321}"/>
              </a:ext>
            </a:extLst>
          </p:cNvPr>
          <p:cNvSpPr>
            <a:spLocks noGrp="1"/>
          </p:cNvSpPr>
          <p:nvPr>
            <p:ph type="title"/>
          </p:nvPr>
        </p:nvSpPr>
        <p:spPr/>
        <p:txBody>
          <a:bodyPr/>
          <a:lstStyle/>
          <a:p>
            <a:r>
              <a:rPr lang="en-US" dirty="0"/>
              <a:t>Program Flowchart for Edit Programs</a:t>
            </a:r>
          </a:p>
        </p:txBody>
      </p:sp>
      <p:sp>
        <p:nvSpPr>
          <p:cNvPr id="4" name="Slide Number Placeholder 3">
            <a:extLst>
              <a:ext uri="{FF2B5EF4-FFF2-40B4-BE49-F238E27FC236}">
                <a16:creationId xmlns:a16="http://schemas.microsoft.com/office/drawing/2014/main" id="{A8B04548-7CC8-4213-9216-A5CAC023C28F}"/>
              </a:ext>
            </a:extLst>
          </p:cNvPr>
          <p:cNvSpPr>
            <a:spLocks noGrp="1"/>
          </p:cNvSpPr>
          <p:nvPr>
            <p:ph type="sldNum" sz="quarter" idx="10"/>
          </p:nvPr>
        </p:nvSpPr>
        <p:spPr/>
        <p:txBody>
          <a:bodyPr/>
          <a:lstStyle/>
          <a:p>
            <a:pPr>
              <a:defRPr/>
            </a:pPr>
            <a:fld id="{F2A3B223-7250-40C4-8BED-89B5B77B88F8}" type="slidenum">
              <a:rPr lang="en-US" smtClean="0"/>
              <a:pPr>
                <a:defRPr/>
              </a:pPr>
              <a:t>46</a:t>
            </a:fld>
            <a:endParaRPr lang="en-US" dirty="0"/>
          </a:p>
        </p:txBody>
      </p:sp>
      <p:pic>
        <p:nvPicPr>
          <p:cNvPr id="7" name="Content Placeholder 6" descr="A diagram shows a Program flowchart for an edit program. The flow initiates with “Start” represented in an oval which leads to the input/output operation “Read record&quot;, which leads to a decision point EOF. “Yes” leads to a stop, and “No” leads to a decision point “Error”. “Yes” leads to a logical process “Mark Record Bad” represented in a square which then leads another decision point &quot;Error,&quot; and “No” directly leads to the second decision point “Error”. From there, “Yes” leads to a logical process  “Mark Record Bad” which then leads to another decision point &quot;Error,&quot; and “No” directly leads to the third decision point “Error”. From there, “Yes” leads to a logical process “Mark Record Bad” which then leads to a decision point &quot;bad record,&quot; and “No” directly leads to the decision point “Bad Record”. From there, “Yes” leads to an input/output operation “Write to Error file” which leads back to the initial &quot;read record'&quot; input/output operation&quot;, and &quot;no&quot; leads to an input/output operation &quot;write to edited file&quot; which leads back to the initial &quot;read record'&quot; input/output operation&quot;." title="Figure 2-27: Program Flowchart for Edit Programs">
            <a:extLst>
              <a:ext uri="{FF2B5EF4-FFF2-40B4-BE49-F238E27FC236}">
                <a16:creationId xmlns:a16="http://schemas.microsoft.com/office/drawing/2014/main" id="{03434CEC-320C-409D-B2D7-EBC48E9D618D}"/>
              </a:ext>
            </a:extLst>
          </p:cNvPr>
          <p:cNvPicPr>
            <a:picLocks noGrp="1" noChangeAspect="1"/>
          </p:cNvPicPr>
          <p:nvPr>
            <p:ph idx="1"/>
          </p:nvPr>
        </p:nvPicPr>
        <p:blipFill>
          <a:blip r:embed="rId2"/>
          <a:stretch>
            <a:fillRect/>
          </a:stretch>
        </p:blipFill>
        <p:spPr>
          <a:xfrm>
            <a:off x="1448614" y="1066800"/>
            <a:ext cx="6323786" cy="5029200"/>
          </a:xfrm>
          <a:prstGeom prst="rect">
            <a:avLst/>
          </a:prstGeom>
        </p:spPr>
      </p:pic>
    </p:spTree>
    <p:extLst>
      <p:ext uri="{BB962C8B-B14F-4D97-AF65-F5344CB8AC3E}">
        <p14:creationId xmlns:p14="http://schemas.microsoft.com/office/powerpoint/2010/main" val="147680295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9A0BF-F59A-4699-9E9C-BBB5F39365B1}"/>
              </a:ext>
            </a:extLst>
          </p:cNvPr>
          <p:cNvSpPr>
            <a:spLocks noGrp="1"/>
          </p:cNvSpPr>
          <p:nvPr>
            <p:ph type="title"/>
          </p:nvPr>
        </p:nvSpPr>
        <p:spPr/>
        <p:txBody>
          <a:bodyPr/>
          <a:lstStyle/>
          <a:p>
            <a:r>
              <a:rPr lang="en-US" dirty="0"/>
              <a:t>System Flowchart</a:t>
            </a:r>
          </a:p>
        </p:txBody>
      </p:sp>
      <p:sp>
        <p:nvSpPr>
          <p:cNvPr id="4" name="Slide Number Placeholder 3">
            <a:extLst>
              <a:ext uri="{FF2B5EF4-FFF2-40B4-BE49-F238E27FC236}">
                <a16:creationId xmlns:a16="http://schemas.microsoft.com/office/drawing/2014/main" id="{78CCF4CC-6DCE-4AD5-BA1C-32BAF020D2FB}"/>
              </a:ext>
            </a:extLst>
          </p:cNvPr>
          <p:cNvSpPr>
            <a:spLocks noGrp="1"/>
          </p:cNvSpPr>
          <p:nvPr>
            <p:ph type="sldNum" sz="quarter" idx="10"/>
          </p:nvPr>
        </p:nvSpPr>
        <p:spPr/>
        <p:txBody>
          <a:bodyPr/>
          <a:lstStyle/>
          <a:p>
            <a:pPr>
              <a:defRPr/>
            </a:pPr>
            <a:fld id="{F2A3B223-7250-40C4-8BED-89B5B77B88F8}" type="slidenum">
              <a:rPr lang="en-US" smtClean="0"/>
              <a:pPr>
                <a:defRPr/>
              </a:pPr>
              <a:t>47</a:t>
            </a:fld>
            <a:endParaRPr lang="en-US" dirty="0"/>
          </a:p>
        </p:txBody>
      </p:sp>
      <p:pic>
        <p:nvPicPr>
          <p:cNvPr id="7" name="Content Placeholder 6" descr="A diagram shows a System flowchart. The flow initiates with “Sales orders,” Unedited Transactions in a direct access storage device. This leads to an “Edit” process, from which “Errors” and “Edited Transactions” each go into a direct access storage device. The edited transactions lead to an “Update” process, from which “Master files” and “edited Transactions” each go into a direct access storage device. The edited transactions lead to a “Report program” process, which generates the hard copies &quot;docs&quot; and &quot;reports.&quot;" title="Figure 2-28: System Flowchart">
            <a:extLst>
              <a:ext uri="{FF2B5EF4-FFF2-40B4-BE49-F238E27FC236}">
                <a16:creationId xmlns:a16="http://schemas.microsoft.com/office/drawing/2014/main" id="{118879F1-6C4D-442D-BBF0-2C8AE532D9D8}"/>
              </a:ext>
            </a:extLst>
          </p:cNvPr>
          <p:cNvPicPr>
            <a:picLocks noGrp="1" noChangeAspect="1"/>
          </p:cNvPicPr>
          <p:nvPr>
            <p:ph idx="1"/>
          </p:nvPr>
        </p:nvPicPr>
        <p:blipFill>
          <a:blip r:embed="rId2"/>
          <a:stretch>
            <a:fillRect/>
          </a:stretch>
        </p:blipFill>
        <p:spPr>
          <a:xfrm>
            <a:off x="1371600" y="1143000"/>
            <a:ext cx="6399703" cy="5029200"/>
          </a:xfrm>
          <a:prstGeom prst="rect">
            <a:avLst/>
          </a:prstGeom>
        </p:spPr>
      </p:pic>
    </p:spTree>
    <p:extLst>
      <p:ext uri="{BB962C8B-B14F-4D97-AF65-F5344CB8AC3E}">
        <p14:creationId xmlns:p14="http://schemas.microsoft.com/office/powerpoint/2010/main" val="303323523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10073F-1331-40CC-929D-13BCEBE7AEBF}"/>
              </a:ext>
            </a:extLst>
          </p:cNvPr>
          <p:cNvSpPr>
            <a:spLocks noGrp="1"/>
          </p:cNvSpPr>
          <p:nvPr>
            <p:ph type="title"/>
          </p:nvPr>
        </p:nvSpPr>
        <p:spPr/>
        <p:txBody>
          <a:bodyPr/>
          <a:lstStyle/>
          <a:p>
            <a:r>
              <a:rPr lang="en-US" dirty="0"/>
              <a:t>RECORD LAYOUT DIAGRAMS</a:t>
            </a:r>
          </a:p>
        </p:txBody>
      </p:sp>
      <p:sp>
        <p:nvSpPr>
          <p:cNvPr id="3" name="Content Placeholder 2">
            <a:extLst>
              <a:ext uri="{FF2B5EF4-FFF2-40B4-BE49-F238E27FC236}">
                <a16:creationId xmlns:a16="http://schemas.microsoft.com/office/drawing/2014/main" id="{49A0C5A3-E3C8-4321-83B4-21D88388FC1A}"/>
              </a:ext>
            </a:extLst>
          </p:cNvPr>
          <p:cNvSpPr>
            <a:spLocks noGrp="1"/>
          </p:cNvSpPr>
          <p:nvPr>
            <p:ph idx="1"/>
          </p:nvPr>
        </p:nvSpPr>
        <p:spPr/>
        <p:txBody>
          <a:bodyPr/>
          <a:lstStyle/>
          <a:p>
            <a:r>
              <a:rPr lang="en-US" b="1" dirty="0"/>
              <a:t>Record layout diagrams </a:t>
            </a:r>
            <a:r>
              <a:rPr lang="en-US" dirty="0"/>
              <a:t>are used to reveal the internal structure of the records that constitute a file or database table. The layout diagram usually shows the name, data type, and length of each attribute (or field) in the record.</a:t>
            </a:r>
          </a:p>
          <a:p>
            <a:r>
              <a:rPr lang="en-US" dirty="0"/>
              <a:t>Detailed data structure information is needed for such tasks as identifying certain types of system failures, analyzing error reports, and designing tests of computer logic for debugging and auditing purposes.</a:t>
            </a:r>
          </a:p>
        </p:txBody>
      </p:sp>
      <p:sp>
        <p:nvSpPr>
          <p:cNvPr id="4" name="Slide Number Placeholder 3">
            <a:extLst>
              <a:ext uri="{FF2B5EF4-FFF2-40B4-BE49-F238E27FC236}">
                <a16:creationId xmlns:a16="http://schemas.microsoft.com/office/drawing/2014/main" id="{DD14543C-7173-455B-B46D-E3FB2C108AEA}"/>
              </a:ext>
            </a:extLst>
          </p:cNvPr>
          <p:cNvSpPr>
            <a:spLocks noGrp="1"/>
          </p:cNvSpPr>
          <p:nvPr>
            <p:ph type="sldNum" sz="quarter" idx="10"/>
          </p:nvPr>
        </p:nvSpPr>
        <p:spPr/>
        <p:txBody>
          <a:bodyPr/>
          <a:lstStyle/>
          <a:p>
            <a:pPr>
              <a:defRPr/>
            </a:pPr>
            <a:fld id="{F2A3B223-7250-40C4-8BED-89B5B77B88F8}" type="slidenum">
              <a:rPr lang="en-US" smtClean="0"/>
              <a:pPr>
                <a:defRPr/>
              </a:pPr>
              <a:t>48</a:t>
            </a:fld>
            <a:endParaRPr lang="en-US" dirty="0"/>
          </a:p>
        </p:txBody>
      </p:sp>
    </p:spTree>
    <p:extLst>
      <p:ext uri="{BB962C8B-B14F-4D97-AF65-F5344CB8AC3E}">
        <p14:creationId xmlns:p14="http://schemas.microsoft.com/office/powerpoint/2010/main" val="20314842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DD0115-C9AE-4EE0-A970-72DBF69D5994}"/>
              </a:ext>
            </a:extLst>
          </p:cNvPr>
          <p:cNvSpPr>
            <a:spLocks noGrp="1"/>
          </p:cNvSpPr>
          <p:nvPr>
            <p:ph type="title"/>
          </p:nvPr>
        </p:nvSpPr>
        <p:spPr/>
        <p:txBody>
          <a:bodyPr/>
          <a:lstStyle/>
          <a:p>
            <a:r>
              <a:rPr lang="en-US" dirty="0"/>
              <a:t>Record Layout Diagram for Customer File</a:t>
            </a:r>
          </a:p>
        </p:txBody>
      </p:sp>
      <p:sp>
        <p:nvSpPr>
          <p:cNvPr id="4" name="Slide Number Placeholder 3">
            <a:extLst>
              <a:ext uri="{FF2B5EF4-FFF2-40B4-BE49-F238E27FC236}">
                <a16:creationId xmlns:a16="http://schemas.microsoft.com/office/drawing/2014/main" id="{6935AE9F-F88C-40BA-9341-91A122EF4A76}"/>
              </a:ext>
            </a:extLst>
          </p:cNvPr>
          <p:cNvSpPr>
            <a:spLocks noGrp="1"/>
          </p:cNvSpPr>
          <p:nvPr>
            <p:ph type="sldNum" sz="quarter" idx="10"/>
          </p:nvPr>
        </p:nvSpPr>
        <p:spPr/>
        <p:txBody>
          <a:bodyPr/>
          <a:lstStyle/>
          <a:p>
            <a:pPr>
              <a:defRPr/>
            </a:pPr>
            <a:fld id="{F2A3B223-7250-40C4-8BED-89B5B77B88F8}" type="slidenum">
              <a:rPr lang="en-US" smtClean="0"/>
              <a:pPr>
                <a:defRPr/>
              </a:pPr>
              <a:t>49</a:t>
            </a:fld>
            <a:endParaRPr lang="en-US" dirty="0"/>
          </a:p>
        </p:txBody>
      </p:sp>
      <p:pic>
        <p:nvPicPr>
          <p:cNvPr id="7" name="Content Placeholder 6" descr="A table shows the Record layout diagram for a customer file. A series of boxes shows the items in a customer file to be customer Number; customer Name; Street, Address; City; State; Zip code; and Credit Limit." title="Figure 2-29: Record Layout Diagram for Customer File">
            <a:extLst>
              <a:ext uri="{FF2B5EF4-FFF2-40B4-BE49-F238E27FC236}">
                <a16:creationId xmlns:a16="http://schemas.microsoft.com/office/drawing/2014/main" id="{9FFC58B8-7221-4192-B71E-A0E4A60861C4}"/>
              </a:ext>
            </a:extLst>
          </p:cNvPr>
          <p:cNvPicPr>
            <a:picLocks noGrp="1" noChangeAspect="1"/>
          </p:cNvPicPr>
          <p:nvPr>
            <p:ph idx="1"/>
          </p:nvPr>
        </p:nvPicPr>
        <p:blipFill>
          <a:blip r:embed="rId2"/>
          <a:stretch>
            <a:fillRect/>
          </a:stretch>
        </p:blipFill>
        <p:spPr>
          <a:xfrm>
            <a:off x="457200" y="2362200"/>
            <a:ext cx="8231188" cy="2094123"/>
          </a:xfrm>
          <a:prstGeom prst="rect">
            <a:avLst/>
          </a:prstGeom>
        </p:spPr>
      </p:pic>
    </p:spTree>
    <p:extLst>
      <p:ext uri="{BB962C8B-B14F-4D97-AF65-F5344CB8AC3E}">
        <p14:creationId xmlns:p14="http://schemas.microsoft.com/office/powerpoint/2010/main" val="2003357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C5F874-D4AD-406F-BAB5-B6A854E667B0}"/>
              </a:ext>
            </a:extLst>
          </p:cNvPr>
          <p:cNvSpPr>
            <a:spLocks noGrp="1"/>
          </p:cNvSpPr>
          <p:nvPr>
            <p:ph type="title"/>
          </p:nvPr>
        </p:nvSpPr>
        <p:spPr/>
        <p:txBody>
          <a:bodyPr/>
          <a:lstStyle/>
          <a:p>
            <a:r>
              <a:rPr lang="en-US" dirty="0"/>
              <a:t>Relationship Between Transaction Cycles</a:t>
            </a:r>
          </a:p>
        </p:txBody>
      </p:sp>
      <p:sp>
        <p:nvSpPr>
          <p:cNvPr id="4" name="Slide Number Placeholder 3">
            <a:extLst>
              <a:ext uri="{FF2B5EF4-FFF2-40B4-BE49-F238E27FC236}">
                <a16:creationId xmlns:a16="http://schemas.microsoft.com/office/drawing/2014/main" id="{89F68DBF-D24D-4BF7-B9DD-EC6BE34EFAC7}"/>
              </a:ext>
            </a:extLst>
          </p:cNvPr>
          <p:cNvSpPr>
            <a:spLocks noGrp="1"/>
          </p:cNvSpPr>
          <p:nvPr>
            <p:ph type="sldNum" sz="quarter" idx="10"/>
          </p:nvPr>
        </p:nvSpPr>
        <p:spPr/>
        <p:txBody>
          <a:bodyPr/>
          <a:lstStyle/>
          <a:p>
            <a:pPr>
              <a:defRPr/>
            </a:pPr>
            <a:fld id="{F2A3B223-7250-40C4-8BED-89B5B77B88F8}" type="slidenum">
              <a:rPr lang="en-US" smtClean="0"/>
              <a:pPr>
                <a:defRPr/>
              </a:pPr>
              <a:t>5</a:t>
            </a:fld>
            <a:endParaRPr lang="en-US" dirty="0"/>
          </a:p>
        </p:txBody>
      </p:sp>
      <p:pic>
        <p:nvPicPr>
          <p:cNvPr id="7" name="Content Placeholder 6" descr="A flowchart shows the Relationship between Transaction cycles. The three transaction cycles are Expenditure Cycle, Conversion Cycle, and Revenue Cycle. The expenditure cycle consists of the subsystems Purchasing/Accounts Payable, Cash Disbursements, Payroll, and Fixed Deposits. The Conversion cycle consists of the subsystems Production Planning and Control, and Cost Accounting. The Revenue cycle consists of the subsystems Sales Order Processing, and Cash Receipts. The flowchart begins with Customers putting cash into the Revenue cycle, from where it is forwarded to the Expenditure cycle. From the expenditure cycle, the cash is divided up to Labor, Materials, and Physical plant, and then to the conversion cycle. Finished goods come out of the conversion cycle and go back into the revenue cycle and finally to the Customers." title="Figure 2-1: Relationship Between Transaction Cycles">
            <a:extLst>
              <a:ext uri="{FF2B5EF4-FFF2-40B4-BE49-F238E27FC236}">
                <a16:creationId xmlns:a16="http://schemas.microsoft.com/office/drawing/2014/main" id="{8F73ACFB-27A4-4F24-8DDC-82C32C1D8B89}"/>
              </a:ext>
            </a:extLst>
          </p:cNvPr>
          <p:cNvPicPr>
            <a:picLocks noGrp="1" noChangeAspect="1"/>
          </p:cNvPicPr>
          <p:nvPr>
            <p:ph idx="1"/>
          </p:nvPr>
        </p:nvPicPr>
        <p:blipFill>
          <a:blip r:embed="rId2"/>
          <a:stretch>
            <a:fillRect/>
          </a:stretch>
        </p:blipFill>
        <p:spPr>
          <a:xfrm>
            <a:off x="990600" y="1119612"/>
            <a:ext cx="7243141" cy="5029200"/>
          </a:xfrm>
          <a:prstGeom prst="rect">
            <a:avLst/>
          </a:prstGeom>
        </p:spPr>
      </p:pic>
    </p:spTree>
    <p:extLst>
      <p:ext uri="{BB962C8B-B14F-4D97-AF65-F5344CB8AC3E}">
        <p14:creationId xmlns:p14="http://schemas.microsoft.com/office/powerpoint/2010/main" val="169777966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28C261-AB8E-494D-B9A9-E6D7C15598E8}"/>
              </a:ext>
            </a:extLst>
          </p:cNvPr>
          <p:cNvSpPr>
            <a:spLocks noGrp="1"/>
          </p:cNvSpPr>
          <p:nvPr>
            <p:ph type="title"/>
          </p:nvPr>
        </p:nvSpPr>
        <p:spPr/>
        <p:txBody>
          <a:bodyPr>
            <a:normAutofit/>
          </a:bodyPr>
          <a:lstStyle/>
          <a:p>
            <a:pPr algn="ctr"/>
            <a:r>
              <a:rPr lang="en-US" sz="3600" b="1" dirty="0"/>
              <a:t>Transaction Processing Models</a:t>
            </a:r>
          </a:p>
        </p:txBody>
      </p:sp>
      <p:sp>
        <p:nvSpPr>
          <p:cNvPr id="3" name="Content Placeholder 2">
            <a:extLst>
              <a:ext uri="{FF2B5EF4-FFF2-40B4-BE49-F238E27FC236}">
                <a16:creationId xmlns:a16="http://schemas.microsoft.com/office/drawing/2014/main" id="{BD2B4D72-5240-4389-89A2-E9715B1BCA00}"/>
              </a:ext>
            </a:extLst>
          </p:cNvPr>
          <p:cNvSpPr>
            <a:spLocks noGrp="1"/>
          </p:cNvSpPr>
          <p:nvPr>
            <p:ph idx="1"/>
          </p:nvPr>
        </p:nvSpPr>
        <p:spPr/>
        <p:txBody>
          <a:bodyPr/>
          <a:lstStyle/>
          <a:p>
            <a:r>
              <a:rPr lang="en-US" dirty="0"/>
              <a:t>Alternative transaction processing models fall broadly into two types: (1) batch processing and (2) real-time processing.</a:t>
            </a:r>
          </a:p>
          <a:p>
            <a:r>
              <a:rPr lang="en-US" dirty="0"/>
              <a:t>Batch processing involves gathering transactions into groups or batches and then processing the entire batch as a single event.</a:t>
            </a:r>
          </a:p>
          <a:p>
            <a:r>
              <a:rPr lang="en-US" dirty="0"/>
              <a:t>Real-time processing systems process individual transactions continuously as they occur.</a:t>
            </a:r>
          </a:p>
          <a:p>
            <a:r>
              <a:rPr lang="en-US" dirty="0"/>
              <a:t>Many systems incorporate both real-time and batch processing features.</a:t>
            </a:r>
          </a:p>
        </p:txBody>
      </p:sp>
      <p:sp>
        <p:nvSpPr>
          <p:cNvPr id="4" name="Slide Number Placeholder 3">
            <a:extLst>
              <a:ext uri="{FF2B5EF4-FFF2-40B4-BE49-F238E27FC236}">
                <a16:creationId xmlns:a16="http://schemas.microsoft.com/office/drawing/2014/main" id="{9B782512-2C11-4D8C-9319-14F39F1BEE56}"/>
              </a:ext>
            </a:extLst>
          </p:cNvPr>
          <p:cNvSpPr>
            <a:spLocks noGrp="1"/>
          </p:cNvSpPr>
          <p:nvPr>
            <p:ph type="sldNum" sz="quarter" idx="10"/>
          </p:nvPr>
        </p:nvSpPr>
        <p:spPr/>
        <p:txBody>
          <a:bodyPr/>
          <a:lstStyle/>
          <a:p>
            <a:pPr>
              <a:defRPr/>
            </a:pPr>
            <a:fld id="{F2A3B223-7250-40C4-8BED-89B5B77B88F8}" type="slidenum">
              <a:rPr lang="en-US" smtClean="0"/>
              <a:pPr>
                <a:defRPr/>
              </a:pPr>
              <a:t>50</a:t>
            </a:fld>
            <a:endParaRPr lang="en-US" dirty="0"/>
          </a:p>
        </p:txBody>
      </p:sp>
    </p:spTree>
    <p:extLst>
      <p:ext uri="{BB962C8B-B14F-4D97-AF65-F5344CB8AC3E}">
        <p14:creationId xmlns:p14="http://schemas.microsoft.com/office/powerpoint/2010/main" val="400926397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C7B4D6-C050-4B40-B341-5B3FC9658998}"/>
              </a:ext>
            </a:extLst>
          </p:cNvPr>
          <p:cNvSpPr>
            <a:spLocks noGrp="1"/>
          </p:cNvSpPr>
          <p:nvPr>
            <p:ph type="title"/>
          </p:nvPr>
        </p:nvSpPr>
        <p:spPr/>
        <p:txBody>
          <a:bodyPr>
            <a:normAutofit fontScale="90000"/>
          </a:bodyPr>
          <a:lstStyle/>
          <a:p>
            <a:r>
              <a:rPr lang="en-US" dirty="0"/>
              <a:t>Characteristic Differences between Batch and Real-Time Processing</a:t>
            </a:r>
          </a:p>
        </p:txBody>
      </p:sp>
      <p:sp>
        <p:nvSpPr>
          <p:cNvPr id="4" name="Slide Number Placeholder 3">
            <a:extLst>
              <a:ext uri="{FF2B5EF4-FFF2-40B4-BE49-F238E27FC236}">
                <a16:creationId xmlns:a16="http://schemas.microsoft.com/office/drawing/2014/main" id="{75176689-F711-4E4E-BA37-33E298BB017D}"/>
              </a:ext>
            </a:extLst>
          </p:cNvPr>
          <p:cNvSpPr>
            <a:spLocks noGrp="1"/>
          </p:cNvSpPr>
          <p:nvPr>
            <p:ph type="sldNum" sz="quarter" idx="10"/>
          </p:nvPr>
        </p:nvSpPr>
        <p:spPr/>
        <p:txBody>
          <a:bodyPr/>
          <a:lstStyle/>
          <a:p>
            <a:pPr>
              <a:defRPr/>
            </a:pPr>
            <a:fld id="{F2A3B223-7250-40C4-8BED-89B5B77B88F8}" type="slidenum">
              <a:rPr lang="en-US" smtClean="0"/>
              <a:pPr>
                <a:defRPr/>
              </a:pPr>
              <a:t>51</a:t>
            </a:fld>
            <a:endParaRPr lang="en-US" dirty="0"/>
          </a:p>
        </p:txBody>
      </p:sp>
      <p:pic>
        <p:nvPicPr>
          <p:cNvPr id="7" name="Content Placeholder 6" descr="A table depicts Characteristic differences between batch and real-time processing. The Data Processing Methods is shown in three columns: Distinguishing Feature, Batch, and Real-Time. The data are as follows:&#10;Information time frame:&#10;Batch: Lag exists between time when the economic event occurs and when it is recorded.&#10;Real-Time: No time lag exists. Processing takes place when the economic event occurs.&#10;Resources:&#10;Batch: Generally, fewer resources (e.g., hardware, programming, and training) are required.&#10;Real-Time: More resources are required than for batch processing.&#10;Operational efficiency:&#10;Batch: Certain records are processed after the event to avoid operational delays.&#10;Real-Time: Operational delays are not an issue. All records pertaining to the event are processed immediately." title="Table 2-1: Characteristic Differences between Batch and Real-Time Processing">
            <a:extLst>
              <a:ext uri="{FF2B5EF4-FFF2-40B4-BE49-F238E27FC236}">
                <a16:creationId xmlns:a16="http://schemas.microsoft.com/office/drawing/2014/main" id="{ECBF5C29-D803-4694-8DA6-985274FF25C5}"/>
              </a:ext>
            </a:extLst>
          </p:cNvPr>
          <p:cNvPicPr>
            <a:picLocks noGrp="1" noChangeAspect="1"/>
          </p:cNvPicPr>
          <p:nvPr>
            <p:ph idx="1"/>
          </p:nvPr>
        </p:nvPicPr>
        <p:blipFill>
          <a:blip r:embed="rId2"/>
          <a:stretch>
            <a:fillRect/>
          </a:stretch>
        </p:blipFill>
        <p:spPr>
          <a:xfrm>
            <a:off x="457200" y="1981200"/>
            <a:ext cx="8231188" cy="3099503"/>
          </a:xfrm>
          <a:prstGeom prst="rect">
            <a:avLst/>
          </a:prstGeom>
        </p:spPr>
      </p:pic>
    </p:spTree>
    <p:extLst>
      <p:ext uri="{BB962C8B-B14F-4D97-AF65-F5344CB8AC3E}">
        <p14:creationId xmlns:p14="http://schemas.microsoft.com/office/powerpoint/2010/main" val="58265712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4FC0A-D1A7-492A-A017-D94B53F17482}"/>
              </a:ext>
            </a:extLst>
          </p:cNvPr>
          <p:cNvSpPr>
            <a:spLocks noGrp="1"/>
          </p:cNvSpPr>
          <p:nvPr>
            <p:ph type="title"/>
          </p:nvPr>
        </p:nvSpPr>
        <p:spPr/>
        <p:txBody>
          <a:bodyPr>
            <a:noAutofit/>
          </a:bodyPr>
          <a:lstStyle/>
          <a:p>
            <a:r>
              <a:rPr lang="en-US" sz="3100" dirty="0"/>
              <a:t>DIFFERENCES BETWEEN BATCH AND REAL-TIME SYSTEMS</a:t>
            </a:r>
          </a:p>
        </p:txBody>
      </p:sp>
      <p:sp>
        <p:nvSpPr>
          <p:cNvPr id="3" name="Content Placeholder 2">
            <a:extLst>
              <a:ext uri="{FF2B5EF4-FFF2-40B4-BE49-F238E27FC236}">
                <a16:creationId xmlns:a16="http://schemas.microsoft.com/office/drawing/2014/main" id="{5FDE512F-D0EB-44E0-9C9B-633530BEF78C}"/>
              </a:ext>
            </a:extLst>
          </p:cNvPr>
          <p:cNvSpPr>
            <a:spLocks noGrp="1"/>
          </p:cNvSpPr>
          <p:nvPr>
            <p:ph idx="1"/>
          </p:nvPr>
        </p:nvSpPr>
        <p:spPr/>
        <p:txBody>
          <a:bodyPr/>
          <a:lstStyle/>
          <a:p>
            <a:r>
              <a:rPr lang="en-US" dirty="0"/>
              <a:t>Information Time Frame</a:t>
            </a:r>
          </a:p>
          <a:p>
            <a:pPr lvl="1"/>
            <a:r>
              <a:rPr lang="en-US" b="1" dirty="0"/>
              <a:t>Batch systems </a:t>
            </a:r>
            <a:r>
              <a:rPr lang="en-US" dirty="0"/>
              <a:t>are systems that assemble transactions into groups for processing.</a:t>
            </a:r>
          </a:p>
          <a:p>
            <a:pPr lvl="1"/>
            <a:r>
              <a:rPr lang="en-US" b="1" dirty="0"/>
              <a:t>Real-time systems </a:t>
            </a:r>
            <a:r>
              <a:rPr lang="en-US" dirty="0"/>
              <a:t>are systems that process transactions individually at the moment the economic event occurs.</a:t>
            </a:r>
          </a:p>
          <a:p>
            <a:r>
              <a:rPr lang="en-US" dirty="0"/>
              <a:t>Resources</a:t>
            </a:r>
          </a:p>
          <a:p>
            <a:r>
              <a:rPr lang="en-US" dirty="0"/>
              <a:t>Operational Efficiency</a:t>
            </a:r>
          </a:p>
          <a:p>
            <a:r>
              <a:rPr lang="en-US" dirty="0"/>
              <a:t>Efficiency versus Effectiveness</a:t>
            </a:r>
          </a:p>
          <a:p>
            <a:endParaRPr lang="en-US" dirty="0"/>
          </a:p>
        </p:txBody>
      </p:sp>
      <p:sp>
        <p:nvSpPr>
          <p:cNvPr id="4" name="Slide Number Placeholder 3">
            <a:extLst>
              <a:ext uri="{FF2B5EF4-FFF2-40B4-BE49-F238E27FC236}">
                <a16:creationId xmlns:a16="http://schemas.microsoft.com/office/drawing/2014/main" id="{3556CF4C-DC64-49BB-9D15-BDBF89C028CD}"/>
              </a:ext>
            </a:extLst>
          </p:cNvPr>
          <p:cNvSpPr>
            <a:spLocks noGrp="1"/>
          </p:cNvSpPr>
          <p:nvPr>
            <p:ph type="sldNum" sz="quarter" idx="10"/>
          </p:nvPr>
        </p:nvSpPr>
        <p:spPr/>
        <p:txBody>
          <a:bodyPr/>
          <a:lstStyle/>
          <a:p>
            <a:pPr>
              <a:defRPr/>
            </a:pPr>
            <a:fld id="{F2A3B223-7250-40C4-8BED-89B5B77B88F8}" type="slidenum">
              <a:rPr lang="en-US" smtClean="0"/>
              <a:pPr>
                <a:defRPr/>
              </a:pPr>
              <a:t>52</a:t>
            </a:fld>
            <a:endParaRPr lang="en-US" dirty="0"/>
          </a:p>
        </p:txBody>
      </p:sp>
    </p:spTree>
    <p:extLst>
      <p:ext uri="{BB962C8B-B14F-4D97-AF65-F5344CB8AC3E}">
        <p14:creationId xmlns:p14="http://schemas.microsoft.com/office/powerpoint/2010/main" val="359026806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649167-C7EC-45ED-8C6E-DAD9305CA99C}"/>
              </a:ext>
            </a:extLst>
          </p:cNvPr>
          <p:cNvSpPr>
            <a:spLocks noGrp="1"/>
          </p:cNvSpPr>
          <p:nvPr>
            <p:ph type="title"/>
          </p:nvPr>
        </p:nvSpPr>
        <p:spPr/>
        <p:txBody>
          <a:bodyPr>
            <a:noAutofit/>
          </a:bodyPr>
          <a:lstStyle/>
          <a:p>
            <a:r>
              <a:rPr lang="en-US" sz="3100" dirty="0"/>
              <a:t>UPDATING MASTER FILES FROM TRANSACTIONS</a:t>
            </a:r>
          </a:p>
        </p:txBody>
      </p:sp>
      <p:sp>
        <p:nvSpPr>
          <p:cNvPr id="3" name="Content Placeholder 2">
            <a:extLst>
              <a:ext uri="{FF2B5EF4-FFF2-40B4-BE49-F238E27FC236}">
                <a16:creationId xmlns:a16="http://schemas.microsoft.com/office/drawing/2014/main" id="{1762D870-D196-4410-BA6D-E64EE577B6A4}"/>
              </a:ext>
            </a:extLst>
          </p:cNvPr>
          <p:cNvSpPr>
            <a:spLocks noGrp="1"/>
          </p:cNvSpPr>
          <p:nvPr>
            <p:ph idx="1"/>
          </p:nvPr>
        </p:nvSpPr>
        <p:spPr/>
        <p:txBody>
          <a:bodyPr/>
          <a:lstStyle/>
          <a:p>
            <a:r>
              <a:rPr lang="en-US" dirty="0"/>
              <a:t>Updating a master file record involves changing the value of one or more of its variable fields to reflect the effects of a transaction.</a:t>
            </a:r>
          </a:p>
          <a:p>
            <a:r>
              <a:rPr lang="en-US" dirty="0"/>
              <a:t>Master file backup procedures</a:t>
            </a:r>
          </a:p>
          <a:p>
            <a:r>
              <a:rPr lang="en-US" dirty="0"/>
              <a:t>If the current master file becomes corrupted or is destroyed, corporate IT professionals can retrieve the most current backed-up file from the archives.</a:t>
            </a:r>
          </a:p>
          <a:p>
            <a:endParaRPr lang="en-US" dirty="0"/>
          </a:p>
        </p:txBody>
      </p:sp>
      <p:sp>
        <p:nvSpPr>
          <p:cNvPr id="4" name="Slide Number Placeholder 3">
            <a:extLst>
              <a:ext uri="{FF2B5EF4-FFF2-40B4-BE49-F238E27FC236}">
                <a16:creationId xmlns:a16="http://schemas.microsoft.com/office/drawing/2014/main" id="{F8238B68-D7EB-47A0-9F48-6D126FD8888E}"/>
              </a:ext>
            </a:extLst>
          </p:cNvPr>
          <p:cNvSpPr>
            <a:spLocks noGrp="1"/>
          </p:cNvSpPr>
          <p:nvPr>
            <p:ph type="sldNum" sz="quarter" idx="10"/>
          </p:nvPr>
        </p:nvSpPr>
        <p:spPr/>
        <p:txBody>
          <a:bodyPr/>
          <a:lstStyle/>
          <a:p>
            <a:pPr>
              <a:defRPr/>
            </a:pPr>
            <a:fld id="{F2A3B223-7250-40C4-8BED-89B5B77B88F8}" type="slidenum">
              <a:rPr lang="en-US" smtClean="0"/>
              <a:pPr>
                <a:defRPr/>
              </a:pPr>
              <a:t>53</a:t>
            </a:fld>
            <a:endParaRPr lang="en-US" dirty="0"/>
          </a:p>
        </p:txBody>
      </p:sp>
    </p:spTree>
    <p:extLst>
      <p:ext uri="{BB962C8B-B14F-4D97-AF65-F5344CB8AC3E}">
        <p14:creationId xmlns:p14="http://schemas.microsoft.com/office/powerpoint/2010/main" val="328327007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981CCB-BCA7-40FD-8690-053637D1FC64}"/>
              </a:ext>
            </a:extLst>
          </p:cNvPr>
          <p:cNvSpPr>
            <a:spLocks noGrp="1"/>
          </p:cNvSpPr>
          <p:nvPr>
            <p:ph type="title"/>
          </p:nvPr>
        </p:nvSpPr>
        <p:spPr/>
        <p:txBody>
          <a:bodyPr>
            <a:normAutofit fontScale="90000"/>
          </a:bodyPr>
          <a:lstStyle/>
          <a:p>
            <a:r>
              <a:rPr lang="en-US" dirty="0"/>
              <a:t>Record Structures for Sales, Inventory, and Accounting Receivable Files</a:t>
            </a:r>
          </a:p>
        </p:txBody>
      </p:sp>
      <p:sp>
        <p:nvSpPr>
          <p:cNvPr id="4" name="Slide Number Placeholder 3">
            <a:extLst>
              <a:ext uri="{FF2B5EF4-FFF2-40B4-BE49-F238E27FC236}">
                <a16:creationId xmlns:a16="http://schemas.microsoft.com/office/drawing/2014/main" id="{A41CEA8F-2C68-4B27-9016-8A9D30E25FFC}"/>
              </a:ext>
            </a:extLst>
          </p:cNvPr>
          <p:cNvSpPr>
            <a:spLocks noGrp="1"/>
          </p:cNvSpPr>
          <p:nvPr>
            <p:ph type="sldNum" sz="quarter" idx="10"/>
          </p:nvPr>
        </p:nvSpPr>
        <p:spPr/>
        <p:txBody>
          <a:bodyPr/>
          <a:lstStyle/>
          <a:p>
            <a:pPr>
              <a:defRPr/>
            </a:pPr>
            <a:fld id="{F2A3B223-7250-40C4-8BED-89B5B77B88F8}" type="slidenum">
              <a:rPr lang="en-US" smtClean="0"/>
              <a:pPr>
                <a:defRPr/>
              </a:pPr>
              <a:t>54</a:t>
            </a:fld>
            <a:endParaRPr lang="en-US" dirty="0"/>
          </a:p>
        </p:txBody>
      </p:sp>
      <p:pic>
        <p:nvPicPr>
          <p:cNvPr id="7" name="Content Placeholder 6" descr="A diagram shows Record structures for sales, inventory, and accounts receivable files. The record structure for the sales orders transaction file consists of the following components: Sales order number (P.K.), Account Number (S.K.), Inventory number (S.K.), Quantity sold, Unit price, and Invoice amount. The record structure for the accounts receivable master file table consists of the following components: Account Number (P.K.), Name, Address, Current balance, Credit limit, Last payment date, and Billing date. The record structure for the inventory master file consists of the following components: Inventory number (P.K.), Description, Quantity on hand, Reorder point, E.O.Q., Vendor number, standard cost, and Total cost.&#10;Two items in the sales orders transactions go to corresponding items in the accounts receivable master file: account number (S.K.) to account number (P.K.), and invoice amount to current balance. Two other items in the sales orders transactions go to corresponding items in the inventory master file: inventory number (S.K.) to inventory number (P.K.) and quantity sold to quantity on hand." title="Figure 2-30: Record Structures for Sales, Inventory, and Accounting Receivable Files">
            <a:extLst>
              <a:ext uri="{FF2B5EF4-FFF2-40B4-BE49-F238E27FC236}">
                <a16:creationId xmlns:a16="http://schemas.microsoft.com/office/drawing/2014/main" id="{7EE20FA8-2510-4D48-BBC8-55B7C81A10C5}"/>
              </a:ext>
            </a:extLst>
          </p:cNvPr>
          <p:cNvPicPr>
            <a:picLocks noGrp="1" noChangeAspect="1"/>
          </p:cNvPicPr>
          <p:nvPr>
            <p:ph idx="1"/>
          </p:nvPr>
        </p:nvPicPr>
        <p:blipFill>
          <a:blip r:embed="rId2"/>
          <a:stretch>
            <a:fillRect/>
          </a:stretch>
        </p:blipFill>
        <p:spPr>
          <a:xfrm>
            <a:off x="609600" y="1295400"/>
            <a:ext cx="7916888" cy="4892040"/>
          </a:xfrm>
          <a:prstGeom prst="rect">
            <a:avLst/>
          </a:prstGeom>
        </p:spPr>
      </p:pic>
    </p:spTree>
    <p:extLst>
      <p:ext uri="{BB962C8B-B14F-4D97-AF65-F5344CB8AC3E}">
        <p14:creationId xmlns:p14="http://schemas.microsoft.com/office/powerpoint/2010/main" val="134119978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DCC57F-397C-44D5-9A31-70FAE99E39DF}"/>
              </a:ext>
            </a:extLst>
          </p:cNvPr>
          <p:cNvSpPr>
            <a:spLocks noGrp="1"/>
          </p:cNvSpPr>
          <p:nvPr>
            <p:ph type="title"/>
          </p:nvPr>
        </p:nvSpPr>
        <p:spPr/>
        <p:txBody>
          <a:bodyPr>
            <a:noAutofit/>
          </a:bodyPr>
          <a:lstStyle/>
          <a:p>
            <a:r>
              <a:rPr lang="en-US" sz="3100" dirty="0"/>
              <a:t>BATCH PROCESSING USING REAL-TIME DATA COLLECTION</a:t>
            </a:r>
          </a:p>
        </p:txBody>
      </p:sp>
      <p:sp>
        <p:nvSpPr>
          <p:cNvPr id="3" name="Content Placeholder 2">
            <a:extLst>
              <a:ext uri="{FF2B5EF4-FFF2-40B4-BE49-F238E27FC236}">
                <a16:creationId xmlns:a16="http://schemas.microsoft.com/office/drawing/2014/main" id="{81D0C68F-E493-488F-8373-2D9D1E77EFAA}"/>
              </a:ext>
            </a:extLst>
          </p:cNvPr>
          <p:cNvSpPr>
            <a:spLocks noGrp="1"/>
          </p:cNvSpPr>
          <p:nvPr>
            <p:ph idx="1"/>
          </p:nvPr>
        </p:nvSpPr>
        <p:spPr/>
        <p:txBody>
          <a:bodyPr/>
          <a:lstStyle/>
          <a:p>
            <a:r>
              <a:rPr lang="en-US" dirty="0"/>
              <a:t>A popular data processing approach, particularly for large operations, is to digitally capture and process aspects of the transaction at the source as they occur, and process other aspects of the transaction in batch mode.</a:t>
            </a:r>
          </a:p>
          <a:p>
            <a:r>
              <a:rPr lang="en-US" b="1" dirty="0"/>
              <a:t>Deadlock </a:t>
            </a:r>
            <a:r>
              <a:rPr lang="en-US" dirty="0"/>
              <a:t>or “wait” is a state that occurs between sites when data are locked by multiple sites that are waiting for the removal of the locks from the other sites.</a:t>
            </a:r>
          </a:p>
        </p:txBody>
      </p:sp>
      <p:sp>
        <p:nvSpPr>
          <p:cNvPr id="4" name="Slide Number Placeholder 3">
            <a:extLst>
              <a:ext uri="{FF2B5EF4-FFF2-40B4-BE49-F238E27FC236}">
                <a16:creationId xmlns:a16="http://schemas.microsoft.com/office/drawing/2014/main" id="{19413BDE-D281-4B00-857B-C6E91EDC46E3}"/>
              </a:ext>
            </a:extLst>
          </p:cNvPr>
          <p:cNvSpPr>
            <a:spLocks noGrp="1"/>
          </p:cNvSpPr>
          <p:nvPr>
            <p:ph type="sldNum" sz="quarter" idx="10"/>
          </p:nvPr>
        </p:nvSpPr>
        <p:spPr/>
        <p:txBody>
          <a:bodyPr/>
          <a:lstStyle/>
          <a:p>
            <a:pPr>
              <a:defRPr/>
            </a:pPr>
            <a:fld id="{F2A3B223-7250-40C4-8BED-89B5B77B88F8}" type="slidenum">
              <a:rPr lang="en-US" smtClean="0"/>
              <a:pPr>
                <a:defRPr/>
              </a:pPr>
              <a:t>55</a:t>
            </a:fld>
            <a:endParaRPr lang="en-US" dirty="0"/>
          </a:p>
        </p:txBody>
      </p:sp>
    </p:spTree>
    <p:extLst>
      <p:ext uri="{BB962C8B-B14F-4D97-AF65-F5344CB8AC3E}">
        <p14:creationId xmlns:p14="http://schemas.microsoft.com/office/powerpoint/2010/main" val="173854480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0BF3AA-AB60-4F10-9B22-AD2C3FB1CBD7}"/>
              </a:ext>
            </a:extLst>
          </p:cNvPr>
          <p:cNvSpPr>
            <a:spLocks noGrp="1"/>
          </p:cNvSpPr>
          <p:nvPr>
            <p:ph type="title"/>
          </p:nvPr>
        </p:nvSpPr>
        <p:spPr/>
        <p:txBody>
          <a:bodyPr>
            <a:normAutofit/>
          </a:bodyPr>
          <a:lstStyle/>
          <a:p>
            <a:r>
              <a:rPr lang="en-US" sz="2900" dirty="0"/>
              <a:t>Batch Processing with Real-Time Data Collection</a:t>
            </a:r>
          </a:p>
        </p:txBody>
      </p:sp>
      <p:sp>
        <p:nvSpPr>
          <p:cNvPr id="4" name="Slide Number Placeholder 3">
            <a:extLst>
              <a:ext uri="{FF2B5EF4-FFF2-40B4-BE49-F238E27FC236}">
                <a16:creationId xmlns:a16="http://schemas.microsoft.com/office/drawing/2014/main" id="{D5AC5159-5361-46A5-BC66-93A5C6FDC63B}"/>
              </a:ext>
            </a:extLst>
          </p:cNvPr>
          <p:cNvSpPr>
            <a:spLocks noGrp="1"/>
          </p:cNvSpPr>
          <p:nvPr>
            <p:ph type="sldNum" sz="quarter" idx="10"/>
          </p:nvPr>
        </p:nvSpPr>
        <p:spPr/>
        <p:txBody>
          <a:bodyPr/>
          <a:lstStyle/>
          <a:p>
            <a:pPr>
              <a:defRPr/>
            </a:pPr>
            <a:fld id="{F2A3B223-7250-40C4-8BED-89B5B77B88F8}" type="slidenum">
              <a:rPr lang="en-US" smtClean="0"/>
              <a:pPr>
                <a:defRPr/>
              </a:pPr>
              <a:t>56</a:t>
            </a:fld>
            <a:endParaRPr lang="en-US" dirty="0"/>
          </a:p>
        </p:txBody>
      </p:sp>
      <p:pic>
        <p:nvPicPr>
          <p:cNvPr id="7" name="Content Placeholder 6" descr="A flowchart shows Batch processing with Real-Time data collection in the columns Sales department; Computer operations; and Other Departments. Starting in the Sales department column, a customer generates a Sales order document, which goes into a Data Input terminal. The Data input terminal generates an Invoice that goes to the Customer. The data input terminal feeds into a real-time process of a data input and edit program in the computer operations column. The accounts receivable subsidiary direct access storage device feeds into this program, and the inventory subsidiary direct access storage device is connected to the program in both directions. The data input and edit program puts sales orders into a direct access storage device. The remainder of the process is a batch process. The sales orders go into an update and report program, which goes into sales journal and ledger accounts direct access storage devices, and also generates user documents, which go into the other departments column." title="Figure 2-31: Batch Processing with Real-Time Data Collection">
            <a:extLst>
              <a:ext uri="{FF2B5EF4-FFF2-40B4-BE49-F238E27FC236}">
                <a16:creationId xmlns:a16="http://schemas.microsoft.com/office/drawing/2014/main" id="{845A3AD4-88DC-4610-ACCC-DB4ABF7D33D4}"/>
              </a:ext>
            </a:extLst>
          </p:cNvPr>
          <p:cNvPicPr>
            <a:picLocks noGrp="1" noChangeAspect="1"/>
          </p:cNvPicPr>
          <p:nvPr>
            <p:ph idx="1"/>
          </p:nvPr>
        </p:nvPicPr>
        <p:blipFill>
          <a:blip r:embed="rId2"/>
          <a:stretch>
            <a:fillRect/>
          </a:stretch>
        </p:blipFill>
        <p:spPr>
          <a:xfrm>
            <a:off x="2428246" y="1066800"/>
            <a:ext cx="4353554" cy="5029200"/>
          </a:xfrm>
          <a:prstGeom prst="rect">
            <a:avLst/>
          </a:prstGeom>
        </p:spPr>
      </p:pic>
    </p:spTree>
    <p:extLst>
      <p:ext uri="{BB962C8B-B14F-4D97-AF65-F5344CB8AC3E}">
        <p14:creationId xmlns:p14="http://schemas.microsoft.com/office/powerpoint/2010/main" val="427678451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EF64FA-C6FB-4BB7-9731-79734DE6B8E0}"/>
              </a:ext>
            </a:extLst>
          </p:cNvPr>
          <p:cNvSpPr>
            <a:spLocks noGrp="1"/>
          </p:cNvSpPr>
          <p:nvPr>
            <p:ph type="title"/>
          </p:nvPr>
        </p:nvSpPr>
        <p:spPr/>
        <p:txBody>
          <a:bodyPr/>
          <a:lstStyle/>
          <a:p>
            <a:r>
              <a:rPr lang="en-US" dirty="0"/>
              <a:t>REAL-TIME PROCESSING</a:t>
            </a:r>
          </a:p>
        </p:txBody>
      </p:sp>
      <p:sp>
        <p:nvSpPr>
          <p:cNvPr id="3" name="Content Placeholder 2">
            <a:extLst>
              <a:ext uri="{FF2B5EF4-FFF2-40B4-BE49-F238E27FC236}">
                <a16:creationId xmlns:a16="http://schemas.microsoft.com/office/drawing/2014/main" id="{AD202BD8-66F7-44B8-87D0-FF9B9D0393D9}"/>
              </a:ext>
            </a:extLst>
          </p:cNvPr>
          <p:cNvSpPr>
            <a:spLocks noGrp="1"/>
          </p:cNvSpPr>
          <p:nvPr>
            <p:ph idx="1"/>
          </p:nvPr>
        </p:nvSpPr>
        <p:spPr/>
        <p:txBody>
          <a:bodyPr/>
          <a:lstStyle/>
          <a:p>
            <a:r>
              <a:rPr lang="en-US" dirty="0"/>
              <a:t>Real-time systems process the entire transaction as it occurs.</a:t>
            </a:r>
          </a:p>
          <a:p>
            <a:r>
              <a:rPr lang="en-US" dirty="0"/>
              <a:t>Real-time processing is well suited to systems that process lower transaction volumes and those that do not share common records.</a:t>
            </a:r>
          </a:p>
          <a:p>
            <a:r>
              <a:rPr lang="en-US" dirty="0"/>
              <a:t>Terminals at distributed sites throughout the organization are used for receiving, processing, and sending information on the status of current transactions.</a:t>
            </a:r>
          </a:p>
        </p:txBody>
      </p:sp>
      <p:sp>
        <p:nvSpPr>
          <p:cNvPr id="4" name="Slide Number Placeholder 3">
            <a:extLst>
              <a:ext uri="{FF2B5EF4-FFF2-40B4-BE49-F238E27FC236}">
                <a16:creationId xmlns:a16="http://schemas.microsoft.com/office/drawing/2014/main" id="{D6453FD1-71CA-4E5E-99D2-1DBE6C716D09}"/>
              </a:ext>
            </a:extLst>
          </p:cNvPr>
          <p:cNvSpPr>
            <a:spLocks noGrp="1"/>
          </p:cNvSpPr>
          <p:nvPr>
            <p:ph type="sldNum" sz="quarter" idx="10"/>
          </p:nvPr>
        </p:nvSpPr>
        <p:spPr/>
        <p:txBody>
          <a:bodyPr/>
          <a:lstStyle/>
          <a:p>
            <a:pPr>
              <a:defRPr/>
            </a:pPr>
            <a:fld id="{F2A3B223-7250-40C4-8BED-89B5B77B88F8}" type="slidenum">
              <a:rPr lang="en-US" smtClean="0"/>
              <a:pPr>
                <a:defRPr/>
              </a:pPr>
              <a:t>57</a:t>
            </a:fld>
            <a:endParaRPr lang="en-US" dirty="0"/>
          </a:p>
        </p:txBody>
      </p:sp>
    </p:spTree>
    <p:extLst>
      <p:ext uri="{BB962C8B-B14F-4D97-AF65-F5344CB8AC3E}">
        <p14:creationId xmlns:p14="http://schemas.microsoft.com/office/powerpoint/2010/main" val="325634493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BFC68B-8EE4-43B4-B62F-F58D6370D96D}"/>
              </a:ext>
            </a:extLst>
          </p:cNvPr>
          <p:cNvSpPr>
            <a:spLocks noGrp="1"/>
          </p:cNvSpPr>
          <p:nvPr>
            <p:ph type="title"/>
          </p:nvPr>
        </p:nvSpPr>
        <p:spPr/>
        <p:txBody>
          <a:bodyPr/>
          <a:lstStyle/>
          <a:p>
            <a:r>
              <a:rPr lang="en-US" dirty="0"/>
              <a:t>Real-Time Processing of Sales Orders</a:t>
            </a:r>
          </a:p>
        </p:txBody>
      </p:sp>
      <p:sp>
        <p:nvSpPr>
          <p:cNvPr id="4" name="Slide Number Placeholder 3">
            <a:extLst>
              <a:ext uri="{FF2B5EF4-FFF2-40B4-BE49-F238E27FC236}">
                <a16:creationId xmlns:a16="http://schemas.microsoft.com/office/drawing/2014/main" id="{920231B7-980E-463B-A65A-382C633D3694}"/>
              </a:ext>
            </a:extLst>
          </p:cNvPr>
          <p:cNvSpPr>
            <a:spLocks noGrp="1"/>
          </p:cNvSpPr>
          <p:nvPr>
            <p:ph type="sldNum" sz="quarter" idx="10"/>
          </p:nvPr>
        </p:nvSpPr>
        <p:spPr/>
        <p:txBody>
          <a:bodyPr/>
          <a:lstStyle/>
          <a:p>
            <a:pPr>
              <a:defRPr/>
            </a:pPr>
            <a:fld id="{F2A3B223-7250-40C4-8BED-89B5B77B88F8}" type="slidenum">
              <a:rPr lang="en-US" smtClean="0"/>
              <a:pPr>
                <a:defRPr/>
              </a:pPr>
              <a:t>58</a:t>
            </a:fld>
            <a:endParaRPr lang="en-US" dirty="0"/>
          </a:p>
        </p:txBody>
      </p:sp>
      <p:pic>
        <p:nvPicPr>
          <p:cNvPr id="7" name="Content Placeholder 6" descr="A flowchart shows Real-Time processing of sales orders in the columns Customer; sales; Computer operations; warehouse; and Shipping. In the customer column, a customer order hard copy goes to a data input terminal in the sales column and then enters the credit and inventory check real-time process in the computer operations column. This process bills the customer by generating an invoice, in the customer column. The real-time computer operations process also includes a credit file direct access storage device that feeds into the credit and inventory check, and an inventory direct access storage device connected to the credit and inventory check in both directions. The credit inventory check is also connected to three other direct access storage devices: closed sales orders, subsidiary and control accounts, and open sales orders from which goods are shipped to the customer. A real-time process connects the credit and inventory check to a terminal printer in the warehouse column, which generates a stock release hard copy. A real-time process also goes from the credit and inventory check to a terminal printer in the shipping column, which generates a packing slip hard copy, which goes into the manual process of reconciling the goods with the packing slip and preparing the bill of lading. The stock release hard copy from the warehouse column also feeds into the reconciling process, which then goes to a terminal printer, which is connected in real-time back to the credit and inventory check process in the computer operations column. The reconciling process also generates a packing slip and B.Q.L., which go back into the customer column." title="Figure 2-32: Real-Time Processing of Sales Orders">
            <a:extLst>
              <a:ext uri="{FF2B5EF4-FFF2-40B4-BE49-F238E27FC236}">
                <a16:creationId xmlns:a16="http://schemas.microsoft.com/office/drawing/2014/main" id="{B121C364-96B7-42A6-BA70-92FD3B7B7DCE}"/>
              </a:ext>
            </a:extLst>
          </p:cNvPr>
          <p:cNvPicPr>
            <a:picLocks noGrp="1" noChangeAspect="1"/>
          </p:cNvPicPr>
          <p:nvPr>
            <p:ph idx="1"/>
          </p:nvPr>
        </p:nvPicPr>
        <p:blipFill>
          <a:blip r:embed="rId2"/>
          <a:stretch>
            <a:fillRect/>
          </a:stretch>
        </p:blipFill>
        <p:spPr>
          <a:xfrm>
            <a:off x="457200" y="1143000"/>
            <a:ext cx="8229600" cy="4942310"/>
          </a:xfrm>
          <a:prstGeom prst="rect">
            <a:avLst/>
          </a:prstGeom>
        </p:spPr>
      </p:pic>
    </p:spTree>
    <p:extLst>
      <p:ext uri="{BB962C8B-B14F-4D97-AF65-F5344CB8AC3E}">
        <p14:creationId xmlns:p14="http://schemas.microsoft.com/office/powerpoint/2010/main" val="264703904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5F03F9-ADD6-4DE8-95D0-3ABC256856AA}"/>
              </a:ext>
            </a:extLst>
          </p:cNvPr>
          <p:cNvSpPr>
            <a:spLocks noGrp="1"/>
          </p:cNvSpPr>
          <p:nvPr>
            <p:ph type="title"/>
          </p:nvPr>
        </p:nvSpPr>
        <p:spPr/>
        <p:txBody>
          <a:bodyPr>
            <a:normAutofit/>
          </a:bodyPr>
          <a:lstStyle/>
          <a:p>
            <a:pPr algn="ctr"/>
            <a:r>
              <a:rPr lang="en-US" sz="3600" b="1" dirty="0"/>
              <a:t>Data Coding Schemes</a:t>
            </a:r>
          </a:p>
        </p:txBody>
      </p:sp>
      <p:sp>
        <p:nvSpPr>
          <p:cNvPr id="3" name="Content Placeholder 2">
            <a:extLst>
              <a:ext uri="{FF2B5EF4-FFF2-40B4-BE49-F238E27FC236}">
                <a16:creationId xmlns:a16="http://schemas.microsoft.com/office/drawing/2014/main" id="{8E2EA12F-1B3D-48F0-87BB-A102BA10163F}"/>
              </a:ext>
            </a:extLst>
          </p:cNvPr>
          <p:cNvSpPr>
            <a:spLocks noGrp="1"/>
          </p:cNvSpPr>
          <p:nvPr>
            <p:ph idx="1"/>
          </p:nvPr>
        </p:nvSpPr>
        <p:spPr/>
        <p:txBody>
          <a:bodyPr/>
          <a:lstStyle/>
          <a:p>
            <a:r>
              <a:rPr lang="en-US" dirty="0"/>
              <a:t>Data coding involves creating simple numeric or alphabetic codes to represent complex economic phenomena that facilitate efficient data processing.</a:t>
            </a:r>
          </a:p>
          <a:p>
            <a:endParaRPr lang="en-US" dirty="0"/>
          </a:p>
        </p:txBody>
      </p:sp>
      <p:sp>
        <p:nvSpPr>
          <p:cNvPr id="4" name="Slide Number Placeholder 3">
            <a:extLst>
              <a:ext uri="{FF2B5EF4-FFF2-40B4-BE49-F238E27FC236}">
                <a16:creationId xmlns:a16="http://schemas.microsoft.com/office/drawing/2014/main" id="{01F1CA92-F82E-482E-8D70-D23589439F82}"/>
              </a:ext>
            </a:extLst>
          </p:cNvPr>
          <p:cNvSpPr>
            <a:spLocks noGrp="1"/>
          </p:cNvSpPr>
          <p:nvPr>
            <p:ph type="sldNum" sz="quarter" idx="10"/>
          </p:nvPr>
        </p:nvSpPr>
        <p:spPr/>
        <p:txBody>
          <a:bodyPr/>
          <a:lstStyle/>
          <a:p>
            <a:pPr>
              <a:defRPr/>
            </a:pPr>
            <a:fld id="{F2A3B223-7250-40C4-8BED-89B5B77B88F8}" type="slidenum">
              <a:rPr lang="en-US" smtClean="0"/>
              <a:pPr>
                <a:defRPr/>
              </a:pPr>
              <a:t>59</a:t>
            </a:fld>
            <a:endParaRPr lang="en-US" dirty="0"/>
          </a:p>
        </p:txBody>
      </p:sp>
    </p:spTree>
    <p:extLst>
      <p:ext uri="{BB962C8B-B14F-4D97-AF65-F5344CB8AC3E}">
        <p14:creationId xmlns:p14="http://schemas.microsoft.com/office/powerpoint/2010/main" val="16248678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1C0048-01EE-459E-BF12-768E734A9E65}"/>
              </a:ext>
            </a:extLst>
          </p:cNvPr>
          <p:cNvSpPr>
            <a:spLocks noGrp="1"/>
          </p:cNvSpPr>
          <p:nvPr>
            <p:ph type="title"/>
          </p:nvPr>
        </p:nvSpPr>
        <p:spPr/>
        <p:txBody>
          <a:bodyPr>
            <a:normAutofit/>
          </a:bodyPr>
          <a:lstStyle/>
          <a:p>
            <a:pPr algn="ctr"/>
            <a:r>
              <a:rPr lang="en-US" sz="3600" b="1" dirty="0"/>
              <a:t>Accounting Records</a:t>
            </a:r>
          </a:p>
        </p:txBody>
      </p:sp>
      <p:sp>
        <p:nvSpPr>
          <p:cNvPr id="3" name="Content Placeholder 2">
            <a:extLst>
              <a:ext uri="{FF2B5EF4-FFF2-40B4-BE49-F238E27FC236}">
                <a16:creationId xmlns:a16="http://schemas.microsoft.com/office/drawing/2014/main" id="{D6C74DBD-5A13-449B-AF18-7EBDF35E0455}"/>
              </a:ext>
            </a:extLst>
          </p:cNvPr>
          <p:cNvSpPr>
            <a:spLocks noGrp="1"/>
          </p:cNvSpPr>
          <p:nvPr>
            <p:ph idx="1"/>
          </p:nvPr>
        </p:nvSpPr>
        <p:spPr/>
        <p:txBody>
          <a:bodyPr/>
          <a:lstStyle/>
          <a:p>
            <a:r>
              <a:rPr lang="en-US" b="1" dirty="0"/>
              <a:t>Accounting records </a:t>
            </a:r>
            <a:r>
              <a:rPr lang="en-US" dirty="0"/>
              <a:t>are documents, journals, or ledgers used in transaction cycles.</a:t>
            </a:r>
          </a:p>
          <a:p>
            <a:endParaRPr lang="en-US" dirty="0"/>
          </a:p>
        </p:txBody>
      </p:sp>
      <p:sp>
        <p:nvSpPr>
          <p:cNvPr id="4" name="Slide Number Placeholder 3">
            <a:extLst>
              <a:ext uri="{FF2B5EF4-FFF2-40B4-BE49-F238E27FC236}">
                <a16:creationId xmlns:a16="http://schemas.microsoft.com/office/drawing/2014/main" id="{5BB11314-3E83-4D9B-B439-FC56A0B7B158}"/>
              </a:ext>
            </a:extLst>
          </p:cNvPr>
          <p:cNvSpPr>
            <a:spLocks noGrp="1"/>
          </p:cNvSpPr>
          <p:nvPr>
            <p:ph type="sldNum" sz="quarter" idx="10"/>
          </p:nvPr>
        </p:nvSpPr>
        <p:spPr/>
        <p:txBody>
          <a:bodyPr/>
          <a:lstStyle/>
          <a:p>
            <a:pPr>
              <a:defRPr/>
            </a:pPr>
            <a:fld id="{F2A3B223-7250-40C4-8BED-89B5B77B88F8}" type="slidenum">
              <a:rPr lang="en-US" smtClean="0"/>
              <a:pPr>
                <a:defRPr/>
              </a:pPr>
              <a:t>6</a:t>
            </a:fld>
            <a:endParaRPr lang="en-US" dirty="0"/>
          </a:p>
        </p:txBody>
      </p:sp>
    </p:spTree>
    <p:extLst>
      <p:ext uri="{BB962C8B-B14F-4D97-AF65-F5344CB8AC3E}">
        <p14:creationId xmlns:p14="http://schemas.microsoft.com/office/powerpoint/2010/main" val="241295382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34C7CF-3444-403B-9CCB-108F003EB5D8}"/>
              </a:ext>
            </a:extLst>
          </p:cNvPr>
          <p:cNvSpPr>
            <a:spLocks noGrp="1"/>
          </p:cNvSpPr>
          <p:nvPr>
            <p:ph type="title"/>
          </p:nvPr>
        </p:nvSpPr>
        <p:spPr/>
        <p:txBody>
          <a:bodyPr/>
          <a:lstStyle/>
          <a:p>
            <a:r>
              <a:rPr lang="en-US" dirty="0"/>
              <a:t>A SYSTEM WITHOUT CODES</a:t>
            </a:r>
          </a:p>
        </p:txBody>
      </p:sp>
      <p:sp>
        <p:nvSpPr>
          <p:cNvPr id="3" name="Content Placeholder 2">
            <a:extLst>
              <a:ext uri="{FF2B5EF4-FFF2-40B4-BE49-F238E27FC236}">
                <a16:creationId xmlns:a16="http://schemas.microsoft.com/office/drawing/2014/main" id="{D78B8E14-9AC9-4CB1-80A7-35590C321970}"/>
              </a:ext>
            </a:extLst>
          </p:cNvPr>
          <p:cNvSpPr>
            <a:spLocks noGrp="1"/>
          </p:cNvSpPr>
          <p:nvPr>
            <p:ph idx="1"/>
          </p:nvPr>
        </p:nvSpPr>
        <p:spPr/>
        <p:txBody>
          <a:bodyPr/>
          <a:lstStyle/>
          <a:p>
            <a:r>
              <a:rPr lang="en-US" dirty="0"/>
              <a:t>Business organizations process large volumes of transactions that are similar in their basic attributes.</a:t>
            </a:r>
          </a:p>
          <a:p>
            <a:r>
              <a:rPr lang="en-US" dirty="0"/>
              <a:t>Uncoded entry takes a great deal of recording space, is time-consuming to record, and is obviously prone to many types of errors.</a:t>
            </a:r>
          </a:p>
          <a:p>
            <a:endParaRPr lang="en-US" dirty="0"/>
          </a:p>
        </p:txBody>
      </p:sp>
      <p:sp>
        <p:nvSpPr>
          <p:cNvPr id="4" name="Slide Number Placeholder 3">
            <a:extLst>
              <a:ext uri="{FF2B5EF4-FFF2-40B4-BE49-F238E27FC236}">
                <a16:creationId xmlns:a16="http://schemas.microsoft.com/office/drawing/2014/main" id="{8E529D69-FDB2-430B-B0C5-1ACFCB46DC2F}"/>
              </a:ext>
            </a:extLst>
          </p:cNvPr>
          <p:cNvSpPr>
            <a:spLocks noGrp="1"/>
          </p:cNvSpPr>
          <p:nvPr>
            <p:ph type="sldNum" sz="quarter" idx="10"/>
          </p:nvPr>
        </p:nvSpPr>
        <p:spPr/>
        <p:txBody>
          <a:bodyPr/>
          <a:lstStyle/>
          <a:p>
            <a:pPr>
              <a:defRPr/>
            </a:pPr>
            <a:fld id="{F2A3B223-7250-40C4-8BED-89B5B77B88F8}" type="slidenum">
              <a:rPr lang="en-US" smtClean="0"/>
              <a:pPr>
                <a:defRPr/>
              </a:pPr>
              <a:t>60</a:t>
            </a:fld>
            <a:endParaRPr lang="en-US" dirty="0"/>
          </a:p>
        </p:txBody>
      </p:sp>
    </p:spTree>
    <p:extLst>
      <p:ext uri="{BB962C8B-B14F-4D97-AF65-F5344CB8AC3E}">
        <p14:creationId xmlns:p14="http://schemas.microsoft.com/office/powerpoint/2010/main" val="233704898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DA3884-CC93-4451-85AC-021F45E1B7DD}"/>
              </a:ext>
            </a:extLst>
          </p:cNvPr>
          <p:cNvSpPr>
            <a:spLocks noGrp="1"/>
          </p:cNvSpPr>
          <p:nvPr>
            <p:ph type="title"/>
          </p:nvPr>
        </p:nvSpPr>
        <p:spPr/>
        <p:txBody>
          <a:bodyPr/>
          <a:lstStyle/>
          <a:p>
            <a:r>
              <a:rPr lang="en-US" dirty="0"/>
              <a:t>A SYSTEM WITH CODES</a:t>
            </a:r>
          </a:p>
        </p:txBody>
      </p:sp>
      <p:sp>
        <p:nvSpPr>
          <p:cNvPr id="3" name="Content Placeholder 2">
            <a:extLst>
              <a:ext uri="{FF2B5EF4-FFF2-40B4-BE49-F238E27FC236}">
                <a16:creationId xmlns:a16="http://schemas.microsoft.com/office/drawing/2014/main" id="{C1903EBD-B5BC-494C-A3E8-6C68A13283D8}"/>
              </a:ext>
            </a:extLst>
          </p:cNvPr>
          <p:cNvSpPr>
            <a:spLocks noGrp="1"/>
          </p:cNvSpPr>
          <p:nvPr>
            <p:ph idx="1"/>
          </p:nvPr>
        </p:nvSpPr>
        <p:spPr/>
        <p:txBody>
          <a:bodyPr/>
          <a:lstStyle/>
          <a:p>
            <a:r>
              <a:rPr lang="en-US" dirty="0"/>
              <a:t>Advantages of data coding in AIS are:</a:t>
            </a:r>
          </a:p>
          <a:p>
            <a:pPr lvl="1"/>
            <a:r>
              <a:rPr lang="en-US" dirty="0"/>
              <a:t>Concisely representing large amounts of complex information that would otherwise be unmanageable.</a:t>
            </a:r>
          </a:p>
          <a:p>
            <a:pPr lvl="1"/>
            <a:r>
              <a:rPr lang="en-US" dirty="0"/>
              <a:t>Providing a means of accountability over the completeness of the transactions processed.</a:t>
            </a:r>
          </a:p>
          <a:p>
            <a:pPr lvl="1"/>
            <a:r>
              <a:rPr lang="en-US" dirty="0"/>
              <a:t>Identifying unique transactions and accounts within a file.</a:t>
            </a:r>
          </a:p>
          <a:p>
            <a:pPr lvl="1"/>
            <a:r>
              <a:rPr lang="en-US" dirty="0"/>
              <a:t>Supporting the audit function by providing an effective audit trail.</a:t>
            </a:r>
          </a:p>
        </p:txBody>
      </p:sp>
      <p:sp>
        <p:nvSpPr>
          <p:cNvPr id="4" name="Slide Number Placeholder 3">
            <a:extLst>
              <a:ext uri="{FF2B5EF4-FFF2-40B4-BE49-F238E27FC236}">
                <a16:creationId xmlns:a16="http://schemas.microsoft.com/office/drawing/2014/main" id="{F4ABB4FA-DEAE-4F93-9E92-8EBF33B49F89}"/>
              </a:ext>
            </a:extLst>
          </p:cNvPr>
          <p:cNvSpPr>
            <a:spLocks noGrp="1"/>
          </p:cNvSpPr>
          <p:nvPr>
            <p:ph type="sldNum" sz="quarter" idx="10"/>
          </p:nvPr>
        </p:nvSpPr>
        <p:spPr/>
        <p:txBody>
          <a:bodyPr/>
          <a:lstStyle/>
          <a:p>
            <a:pPr>
              <a:defRPr/>
            </a:pPr>
            <a:fld id="{F2A3B223-7250-40C4-8BED-89B5B77B88F8}" type="slidenum">
              <a:rPr lang="en-US" smtClean="0"/>
              <a:pPr>
                <a:defRPr/>
              </a:pPr>
              <a:t>61</a:t>
            </a:fld>
            <a:endParaRPr lang="en-US" dirty="0"/>
          </a:p>
        </p:txBody>
      </p:sp>
    </p:spTree>
    <p:extLst>
      <p:ext uri="{BB962C8B-B14F-4D97-AF65-F5344CB8AC3E}">
        <p14:creationId xmlns:p14="http://schemas.microsoft.com/office/powerpoint/2010/main" val="219991587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E527AC-8D5A-4CD9-BD24-8B0DE244EFDF}"/>
              </a:ext>
            </a:extLst>
          </p:cNvPr>
          <p:cNvSpPr>
            <a:spLocks noGrp="1"/>
          </p:cNvSpPr>
          <p:nvPr>
            <p:ph type="title"/>
          </p:nvPr>
        </p:nvSpPr>
        <p:spPr/>
        <p:txBody>
          <a:bodyPr>
            <a:noAutofit/>
          </a:bodyPr>
          <a:lstStyle/>
          <a:p>
            <a:r>
              <a:rPr lang="en-US" sz="3100" dirty="0"/>
              <a:t>NUMERIC AND ALPHABETIC CODING SCHEMES</a:t>
            </a:r>
          </a:p>
        </p:txBody>
      </p:sp>
      <p:sp>
        <p:nvSpPr>
          <p:cNvPr id="3" name="Content Placeholder 2">
            <a:extLst>
              <a:ext uri="{FF2B5EF4-FFF2-40B4-BE49-F238E27FC236}">
                <a16:creationId xmlns:a16="http://schemas.microsoft.com/office/drawing/2014/main" id="{B683315F-7740-4087-AB86-E1DD6CDD954E}"/>
              </a:ext>
            </a:extLst>
          </p:cNvPr>
          <p:cNvSpPr>
            <a:spLocks noGrp="1"/>
          </p:cNvSpPr>
          <p:nvPr>
            <p:ph idx="1"/>
          </p:nvPr>
        </p:nvSpPr>
        <p:spPr/>
        <p:txBody>
          <a:bodyPr/>
          <a:lstStyle/>
          <a:p>
            <a:r>
              <a:rPr lang="en-US" dirty="0"/>
              <a:t>Sequential Codes</a:t>
            </a:r>
          </a:p>
          <a:p>
            <a:pPr lvl="1"/>
            <a:r>
              <a:rPr lang="en-US" b="1" dirty="0"/>
              <a:t>Sequential codes</a:t>
            </a:r>
            <a:r>
              <a:rPr lang="en-US" dirty="0"/>
              <a:t> are codes that represent items in some sequential order (ascending or descending).</a:t>
            </a:r>
          </a:p>
          <a:p>
            <a:pPr lvl="1">
              <a:buFont typeface="Arial" panose="020B0604020202020204" pitchFamily="34" charset="0"/>
              <a:buChar char="•"/>
            </a:pPr>
            <a:r>
              <a:rPr lang="en-US" dirty="0"/>
              <a:t>ADVANTAGES</a:t>
            </a:r>
          </a:p>
          <a:p>
            <a:pPr lvl="1">
              <a:buFont typeface="Arial" panose="020B0604020202020204" pitchFamily="34" charset="0"/>
              <a:buChar char="•"/>
            </a:pPr>
            <a:r>
              <a:rPr lang="en-US" dirty="0"/>
              <a:t>DISADVANTAGES</a:t>
            </a:r>
          </a:p>
          <a:p>
            <a:r>
              <a:rPr lang="en-US" dirty="0"/>
              <a:t>Block Codes</a:t>
            </a:r>
          </a:p>
          <a:p>
            <a:pPr lvl="1"/>
            <a:r>
              <a:rPr lang="en-US" dirty="0"/>
              <a:t>A numeric </a:t>
            </a:r>
            <a:r>
              <a:rPr lang="en-US" b="1" dirty="0"/>
              <a:t>block code </a:t>
            </a:r>
            <a:r>
              <a:rPr lang="en-US" dirty="0"/>
              <a:t>is a coding scheme that assigns ranges of values to specific attributes such as account classifications.</a:t>
            </a:r>
          </a:p>
          <a:p>
            <a:pPr lvl="1">
              <a:buFont typeface="Arial" panose="020B0604020202020204" pitchFamily="34" charset="0"/>
              <a:buChar char="•"/>
            </a:pPr>
            <a:r>
              <a:rPr lang="en-US" dirty="0"/>
              <a:t>A </a:t>
            </a:r>
            <a:r>
              <a:rPr lang="en-US" b="1" dirty="0"/>
              <a:t>chart of accounts </a:t>
            </a:r>
            <a:r>
              <a:rPr lang="en-US" dirty="0"/>
              <a:t>is a listing of an organization’s accounts showing the account number and name.</a:t>
            </a:r>
          </a:p>
          <a:p>
            <a:pPr lvl="1">
              <a:buFont typeface="Arial" panose="020B0604020202020204" pitchFamily="34" charset="0"/>
              <a:buChar char="•"/>
            </a:pPr>
            <a:r>
              <a:rPr lang="en-US" dirty="0"/>
              <a:t>ADVANTAGES</a:t>
            </a:r>
          </a:p>
          <a:p>
            <a:pPr lvl="1">
              <a:buFont typeface="Arial" panose="020B0604020202020204" pitchFamily="34" charset="0"/>
              <a:buChar char="•"/>
            </a:pPr>
            <a:r>
              <a:rPr lang="en-US" dirty="0"/>
              <a:t>DISADVANTAGES</a:t>
            </a:r>
          </a:p>
          <a:p>
            <a:pPr lvl="1">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8AEB2E63-9D5B-4C45-8DD4-DC624FFFA87E}"/>
              </a:ext>
            </a:extLst>
          </p:cNvPr>
          <p:cNvSpPr>
            <a:spLocks noGrp="1"/>
          </p:cNvSpPr>
          <p:nvPr>
            <p:ph type="sldNum" sz="quarter" idx="10"/>
          </p:nvPr>
        </p:nvSpPr>
        <p:spPr/>
        <p:txBody>
          <a:bodyPr/>
          <a:lstStyle/>
          <a:p>
            <a:pPr>
              <a:defRPr/>
            </a:pPr>
            <a:fld id="{F2A3B223-7250-40C4-8BED-89B5B77B88F8}" type="slidenum">
              <a:rPr lang="en-US" smtClean="0"/>
              <a:pPr>
                <a:defRPr/>
              </a:pPr>
              <a:t>62</a:t>
            </a:fld>
            <a:endParaRPr lang="en-US" dirty="0"/>
          </a:p>
        </p:txBody>
      </p:sp>
    </p:spTree>
    <p:extLst>
      <p:ext uri="{BB962C8B-B14F-4D97-AF65-F5344CB8AC3E}">
        <p14:creationId xmlns:p14="http://schemas.microsoft.com/office/powerpoint/2010/main" val="304297418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628E65-54D0-4FA0-8868-BBD1B1B0B2E5}"/>
              </a:ext>
            </a:extLst>
          </p:cNvPr>
          <p:cNvSpPr>
            <a:spLocks noGrp="1"/>
          </p:cNvSpPr>
          <p:nvPr>
            <p:ph type="title"/>
          </p:nvPr>
        </p:nvSpPr>
        <p:spPr/>
        <p:txBody>
          <a:bodyPr/>
          <a:lstStyle/>
          <a:p>
            <a:r>
              <a:rPr lang="en-US" dirty="0"/>
              <a:t>Chart of Accounts</a:t>
            </a:r>
          </a:p>
        </p:txBody>
      </p:sp>
      <p:sp>
        <p:nvSpPr>
          <p:cNvPr id="4" name="Slide Number Placeholder 3">
            <a:extLst>
              <a:ext uri="{FF2B5EF4-FFF2-40B4-BE49-F238E27FC236}">
                <a16:creationId xmlns:a16="http://schemas.microsoft.com/office/drawing/2014/main" id="{89322320-5E2A-45FC-A815-ECC80D8F7F0B}"/>
              </a:ext>
            </a:extLst>
          </p:cNvPr>
          <p:cNvSpPr>
            <a:spLocks noGrp="1"/>
          </p:cNvSpPr>
          <p:nvPr>
            <p:ph type="sldNum" sz="quarter" idx="10"/>
          </p:nvPr>
        </p:nvSpPr>
        <p:spPr/>
        <p:txBody>
          <a:bodyPr/>
          <a:lstStyle/>
          <a:p>
            <a:pPr>
              <a:defRPr/>
            </a:pPr>
            <a:fld id="{F2A3B223-7250-40C4-8BED-89B5B77B88F8}" type="slidenum">
              <a:rPr lang="en-US" smtClean="0"/>
              <a:pPr>
                <a:defRPr/>
              </a:pPr>
              <a:t>63</a:t>
            </a:fld>
            <a:endParaRPr lang="en-US" dirty="0"/>
          </a:p>
        </p:txBody>
      </p:sp>
      <p:pic>
        <p:nvPicPr>
          <p:cNvPr id="7" name="Content Placeholder 6" descr="A table shows a sample Chart of Accounts. The data in the chart reads: Account Ranges:&#10;100, Current Assets.&#10;200, Fixed Asset.&#10;300, Liabilities.&#10;400, Owner’s Equity.&#10;500, Revenue&#10;600, Operating Expense&#10;700, Cost of sales &#10;The number on each line breaks down as follows: the first digit is the blocking code, and the next two digits are the sequential code.&#10;The data in the: “Chart of Accounts” shown at the right are as follows:&#10;Current Assets:&#10;110, Petty Cash.&#10;120, Cash in Bank.&#10;130, Accounts Receivable.&#10;140, Inventory.&#10;150, Supplies.&#10;Fixed Assets:&#10;210, Land.&#10;220, Buildings.&#10;230, Plant and Equipment.&#10;Liabilities:&#10;310, Accounts Payable.&#10;320, Notes Payable.&#10;Owner’s Equity:&#10;410, Capital stock&#10;420, Retained Earnings:" title="Figure 2-33: Chart of Accounts">
            <a:extLst>
              <a:ext uri="{FF2B5EF4-FFF2-40B4-BE49-F238E27FC236}">
                <a16:creationId xmlns:a16="http://schemas.microsoft.com/office/drawing/2014/main" id="{144441DE-3FEC-4814-8A40-D328A00DA2EF}"/>
              </a:ext>
            </a:extLst>
          </p:cNvPr>
          <p:cNvPicPr>
            <a:picLocks noGrp="1" noChangeAspect="1"/>
          </p:cNvPicPr>
          <p:nvPr>
            <p:ph idx="1"/>
          </p:nvPr>
        </p:nvPicPr>
        <p:blipFill>
          <a:blip r:embed="rId2"/>
          <a:stretch>
            <a:fillRect/>
          </a:stretch>
        </p:blipFill>
        <p:spPr>
          <a:xfrm>
            <a:off x="762000" y="1066800"/>
            <a:ext cx="7659002" cy="5029200"/>
          </a:xfrm>
          <a:prstGeom prst="rect">
            <a:avLst/>
          </a:prstGeom>
        </p:spPr>
      </p:pic>
    </p:spTree>
    <p:extLst>
      <p:ext uri="{BB962C8B-B14F-4D97-AF65-F5344CB8AC3E}">
        <p14:creationId xmlns:p14="http://schemas.microsoft.com/office/powerpoint/2010/main" val="341199640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E527AC-8D5A-4CD9-BD24-8B0DE244EFDF}"/>
              </a:ext>
            </a:extLst>
          </p:cNvPr>
          <p:cNvSpPr>
            <a:spLocks noGrp="1"/>
          </p:cNvSpPr>
          <p:nvPr>
            <p:ph type="title"/>
          </p:nvPr>
        </p:nvSpPr>
        <p:spPr/>
        <p:txBody>
          <a:bodyPr>
            <a:normAutofit fontScale="90000"/>
          </a:bodyPr>
          <a:lstStyle/>
          <a:p>
            <a:r>
              <a:rPr lang="en-US" dirty="0"/>
              <a:t>NUMERIC AND ALPHABETIC CODING SCHEMES </a:t>
            </a:r>
            <a:r>
              <a:rPr lang="en-US" sz="1800" i="1" dirty="0"/>
              <a:t>(continued)</a:t>
            </a:r>
            <a:endParaRPr lang="en-US" dirty="0"/>
          </a:p>
        </p:txBody>
      </p:sp>
      <p:sp>
        <p:nvSpPr>
          <p:cNvPr id="3" name="Content Placeholder 2">
            <a:extLst>
              <a:ext uri="{FF2B5EF4-FFF2-40B4-BE49-F238E27FC236}">
                <a16:creationId xmlns:a16="http://schemas.microsoft.com/office/drawing/2014/main" id="{B683315F-7740-4087-AB86-E1DD6CDD954E}"/>
              </a:ext>
            </a:extLst>
          </p:cNvPr>
          <p:cNvSpPr>
            <a:spLocks noGrp="1"/>
          </p:cNvSpPr>
          <p:nvPr>
            <p:ph idx="1"/>
          </p:nvPr>
        </p:nvSpPr>
        <p:spPr/>
        <p:txBody>
          <a:bodyPr/>
          <a:lstStyle/>
          <a:p>
            <a:r>
              <a:rPr lang="en-US" dirty="0"/>
              <a:t>Group Codes</a:t>
            </a:r>
          </a:p>
          <a:p>
            <a:pPr lvl="1">
              <a:buFont typeface="Arial" panose="020B0604020202020204" pitchFamily="34" charset="0"/>
              <a:buChar char="•"/>
            </a:pPr>
            <a:r>
              <a:rPr lang="en-US" b="1" dirty="0"/>
              <a:t>Group codes </a:t>
            </a:r>
            <a:r>
              <a:rPr lang="en-US" dirty="0"/>
              <a:t>are used to represent complex items or events involving two or more pieces of related data.</a:t>
            </a:r>
          </a:p>
          <a:p>
            <a:pPr lvl="1">
              <a:buFont typeface="Arial" panose="020B0604020202020204" pitchFamily="34" charset="0"/>
              <a:buChar char="•"/>
            </a:pPr>
            <a:r>
              <a:rPr lang="en-US" dirty="0"/>
              <a:t>ADVANTAGES</a:t>
            </a:r>
          </a:p>
          <a:p>
            <a:pPr lvl="1">
              <a:buFont typeface="Arial" panose="020B0604020202020204" pitchFamily="34" charset="0"/>
              <a:buChar char="•"/>
            </a:pPr>
            <a:r>
              <a:rPr lang="en-US" dirty="0"/>
              <a:t>DISADVANTAGES</a:t>
            </a:r>
          </a:p>
          <a:p>
            <a:r>
              <a:rPr lang="en-US" dirty="0"/>
              <a:t>Alphabetic Codes</a:t>
            </a:r>
          </a:p>
          <a:p>
            <a:pPr lvl="1"/>
            <a:r>
              <a:rPr lang="en-US" b="1" dirty="0"/>
              <a:t>Alphabetic codes </a:t>
            </a:r>
            <a:r>
              <a:rPr lang="en-US" dirty="0"/>
              <a:t>are alphabetic characters assigned sequentially.</a:t>
            </a:r>
          </a:p>
          <a:p>
            <a:pPr lvl="1"/>
            <a:r>
              <a:rPr lang="en-US" dirty="0"/>
              <a:t>ADVANTAGES: </a:t>
            </a:r>
            <a:r>
              <a:rPr lang="en-US" b="1" dirty="0"/>
              <a:t>Alphanumeric codes</a:t>
            </a:r>
            <a:r>
              <a:rPr lang="en-US" dirty="0"/>
              <a:t> are codes that allow the use of pure alphabetic characters embedded within numeric codes.</a:t>
            </a:r>
          </a:p>
          <a:p>
            <a:pPr lvl="1"/>
            <a:r>
              <a:rPr lang="en-US" dirty="0"/>
              <a:t>DISADVANTAGES</a:t>
            </a:r>
          </a:p>
          <a:p>
            <a:pPr lvl="1">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8AEB2E63-9D5B-4C45-8DD4-DC624FFFA87E}"/>
              </a:ext>
            </a:extLst>
          </p:cNvPr>
          <p:cNvSpPr>
            <a:spLocks noGrp="1"/>
          </p:cNvSpPr>
          <p:nvPr>
            <p:ph type="sldNum" sz="quarter" idx="10"/>
          </p:nvPr>
        </p:nvSpPr>
        <p:spPr/>
        <p:txBody>
          <a:bodyPr/>
          <a:lstStyle/>
          <a:p>
            <a:pPr>
              <a:defRPr/>
            </a:pPr>
            <a:fld id="{F2A3B223-7250-40C4-8BED-89B5B77B88F8}" type="slidenum">
              <a:rPr lang="en-US" smtClean="0"/>
              <a:pPr>
                <a:defRPr/>
              </a:pPr>
              <a:t>64</a:t>
            </a:fld>
            <a:endParaRPr lang="en-US" dirty="0"/>
          </a:p>
        </p:txBody>
      </p:sp>
    </p:spTree>
    <p:extLst>
      <p:ext uri="{BB962C8B-B14F-4D97-AF65-F5344CB8AC3E}">
        <p14:creationId xmlns:p14="http://schemas.microsoft.com/office/powerpoint/2010/main" val="221493681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E527AC-8D5A-4CD9-BD24-8B0DE244EFDF}"/>
              </a:ext>
            </a:extLst>
          </p:cNvPr>
          <p:cNvSpPr>
            <a:spLocks noGrp="1"/>
          </p:cNvSpPr>
          <p:nvPr>
            <p:ph type="title"/>
          </p:nvPr>
        </p:nvSpPr>
        <p:spPr/>
        <p:txBody>
          <a:bodyPr>
            <a:normAutofit fontScale="90000"/>
          </a:bodyPr>
          <a:lstStyle/>
          <a:p>
            <a:r>
              <a:rPr lang="en-US" dirty="0"/>
              <a:t>NUMERIC AND ALPHABETIC CODING SCHEMES </a:t>
            </a:r>
            <a:r>
              <a:rPr lang="en-US" sz="1800" i="1" dirty="0"/>
              <a:t>(continued)</a:t>
            </a:r>
            <a:endParaRPr lang="en-US" dirty="0"/>
          </a:p>
        </p:txBody>
      </p:sp>
      <p:sp>
        <p:nvSpPr>
          <p:cNvPr id="3" name="Content Placeholder 2">
            <a:extLst>
              <a:ext uri="{FF2B5EF4-FFF2-40B4-BE49-F238E27FC236}">
                <a16:creationId xmlns:a16="http://schemas.microsoft.com/office/drawing/2014/main" id="{B683315F-7740-4087-AB86-E1DD6CDD954E}"/>
              </a:ext>
            </a:extLst>
          </p:cNvPr>
          <p:cNvSpPr>
            <a:spLocks noGrp="1"/>
          </p:cNvSpPr>
          <p:nvPr>
            <p:ph idx="1"/>
          </p:nvPr>
        </p:nvSpPr>
        <p:spPr/>
        <p:txBody>
          <a:bodyPr/>
          <a:lstStyle/>
          <a:p>
            <a:r>
              <a:rPr lang="en-US" dirty="0"/>
              <a:t>Mnemonic Codes</a:t>
            </a:r>
          </a:p>
          <a:p>
            <a:pPr lvl="1">
              <a:buFont typeface="Arial" panose="020B0604020202020204" pitchFamily="34" charset="0"/>
              <a:buChar char="•"/>
            </a:pPr>
            <a:r>
              <a:rPr lang="en-US" b="1" dirty="0"/>
              <a:t>Mnemonic codes </a:t>
            </a:r>
            <a:r>
              <a:rPr lang="en-US" dirty="0"/>
              <a:t>are alphabetic characters in the form of acronyms and other combinations that convey meaning.</a:t>
            </a:r>
          </a:p>
          <a:p>
            <a:pPr lvl="1">
              <a:buFont typeface="Arial" panose="020B0604020202020204" pitchFamily="34" charset="0"/>
              <a:buChar char="•"/>
            </a:pPr>
            <a:r>
              <a:rPr lang="en-US" dirty="0"/>
              <a:t>ADVANTAGES</a:t>
            </a:r>
          </a:p>
          <a:p>
            <a:pPr lvl="1">
              <a:buFont typeface="Arial" panose="020B0604020202020204" pitchFamily="34" charset="0"/>
              <a:buChar char="•"/>
            </a:pPr>
            <a:r>
              <a:rPr lang="en-US" dirty="0"/>
              <a:t>DISADVANTAGES</a:t>
            </a:r>
          </a:p>
        </p:txBody>
      </p:sp>
      <p:sp>
        <p:nvSpPr>
          <p:cNvPr id="4" name="Slide Number Placeholder 3">
            <a:extLst>
              <a:ext uri="{FF2B5EF4-FFF2-40B4-BE49-F238E27FC236}">
                <a16:creationId xmlns:a16="http://schemas.microsoft.com/office/drawing/2014/main" id="{8AEB2E63-9D5B-4C45-8DD4-DC624FFFA87E}"/>
              </a:ext>
            </a:extLst>
          </p:cNvPr>
          <p:cNvSpPr>
            <a:spLocks noGrp="1"/>
          </p:cNvSpPr>
          <p:nvPr>
            <p:ph type="sldNum" sz="quarter" idx="10"/>
          </p:nvPr>
        </p:nvSpPr>
        <p:spPr/>
        <p:txBody>
          <a:bodyPr/>
          <a:lstStyle/>
          <a:p>
            <a:pPr>
              <a:defRPr/>
            </a:pPr>
            <a:fld id="{F2A3B223-7250-40C4-8BED-89B5B77B88F8}" type="slidenum">
              <a:rPr lang="en-US" smtClean="0"/>
              <a:pPr>
                <a:defRPr/>
              </a:pPr>
              <a:t>65</a:t>
            </a:fld>
            <a:endParaRPr lang="en-US" dirty="0"/>
          </a:p>
        </p:txBody>
      </p:sp>
    </p:spTree>
    <p:extLst>
      <p:ext uri="{BB962C8B-B14F-4D97-AF65-F5344CB8AC3E}">
        <p14:creationId xmlns:p14="http://schemas.microsoft.com/office/powerpoint/2010/main" val="233043756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1F2D1F-3ADE-4357-AF0D-BA31305E9E9E}"/>
              </a:ext>
            </a:extLst>
          </p:cNvPr>
          <p:cNvSpPr>
            <a:spLocks noGrp="1"/>
          </p:cNvSpPr>
          <p:nvPr>
            <p:ph type="title"/>
          </p:nvPr>
        </p:nvSpPr>
        <p:spPr/>
        <p:txBody>
          <a:bodyPr/>
          <a:lstStyle/>
          <a:p>
            <a:r>
              <a:rPr lang="en-US" dirty="0"/>
              <a:t>Appendix - Data Structures</a:t>
            </a:r>
          </a:p>
        </p:txBody>
      </p:sp>
      <p:sp>
        <p:nvSpPr>
          <p:cNvPr id="3" name="Content Placeholder 2">
            <a:extLst>
              <a:ext uri="{FF2B5EF4-FFF2-40B4-BE49-F238E27FC236}">
                <a16:creationId xmlns:a16="http://schemas.microsoft.com/office/drawing/2014/main" id="{2D3492EF-9B6A-4B60-A6B8-B0C4EAB28715}"/>
              </a:ext>
            </a:extLst>
          </p:cNvPr>
          <p:cNvSpPr>
            <a:spLocks noGrp="1"/>
          </p:cNvSpPr>
          <p:nvPr>
            <p:ph idx="1"/>
          </p:nvPr>
        </p:nvSpPr>
        <p:spPr/>
        <p:txBody>
          <a:bodyPr/>
          <a:lstStyle/>
          <a:p>
            <a:r>
              <a:rPr lang="en-US" b="1" dirty="0"/>
              <a:t>Data structures </a:t>
            </a:r>
            <a:r>
              <a:rPr lang="en-US" dirty="0"/>
              <a:t>are techniques for physically arranging records in a database.</a:t>
            </a:r>
          </a:p>
          <a:p>
            <a:r>
              <a:rPr lang="en-US" b="1" dirty="0"/>
              <a:t>Organization </a:t>
            </a:r>
            <a:r>
              <a:rPr lang="en-US" dirty="0"/>
              <a:t>refers to the way records are physically arranged on the secondary storage device (e.g., a disk).</a:t>
            </a:r>
          </a:p>
          <a:p>
            <a:r>
              <a:rPr lang="en-US" b="1" dirty="0"/>
              <a:t>Access method </a:t>
            </a:r>
            <a:r>
              <a:rPr lang="en-US" dirty="0"/>
              <a:t>is a technique used to locate records and navigate through the database.</a:t>
            </a:r>
          </a:p>
          <a:p>
            <a:r>
              <a:rPr lang="en-US" b="1" dirty="0"/>
              <a:t>Flat-file approach </a:t>
            </a:r>
            <a:r>
              <a:rPr lang="en-US" dirty="0"/>
              <a:t>is an organizational environment in which users own their data exclusively.</a:t>
            </a:r>
          </a:p>
          <a:p>
            <a:endParaRPr lang="en-US" dirty="0"/>
          </a:p>
        </p:txBody>
      </p:sp>
      <p:sp>
        <p:nvSpPr>
          <p:cNvPr id="4" name="Slide Number Placeholder 3">
            <a:extLst>
              <a:ext uri="{FF2B5EF4-FFF2-40B4-BE49-F238E27FC236}">
                <a16:creationId xmlns:a16="http://schemas.microsoft.com/office/drawing/2014/main" id="{EDEEC304-6F93-4579-8131-8E8D9029CC12}"/>
              </a:ext>
            </a:extLst>
          </p:cNvPr>
          <p:cNvSpPr>
            <a:spLocks noGrp="1"/>
          </p:cNvSpPr>
          <p:nvPr>
            <p:ph type="sldNum" sz="quarter" idx="10"/>
          </p:nvPr>
        </p:nvSpPr>
        <p:spPr/>
        <p:txBody>
          <a:bodyPr/>
          <a:lstStyle/>
          <a:p>
            <a:pPr>
              <a:defRPr/>
            </a:pPr>
            <a:fld id="{F2A3B223-7250-40C4-8BED-89B5B77B88F8}" type="slidenum">
              <a:rPr lang="en-US" smtClean="0"/>
              <a:pPr>
                <a:defRPr/>
              </a:pPr>
              <a:t>66</a:t>
            </a:fld>
            <a:endParaRPr lang="en-US" dirty="0"/>
          </a:p>
        </p:txBody>
      </p:sp>
    </p:spTree>
    <p:extLst>
      <p:ext uri="{BB962C8B-B14F-4D97-AF65-F5344CB8AC3E}">
        <p14:creationId xmlns:p14="http://schemas.microsoft.com/office/powerpoint/2010/main" val="8712883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3531D0-7513-4236-BC06-2E06E2E29C56}"/>
              </a:ext>
            </a:extLst>
          </p:cNvPr>
          <p:cNvSpPr>
            <a:spLocks noGrp="1"/>
          </p:cNvSpPr>
          <p:nvPr>
            <p:ph type="title"/>
          </p:nvPr>
        </p:nvSpPr>
        <p:spPr/>
        <p:txBody>
          <a:bodyPr/>
          <a:lstStyle/>
          <a:p>
            <a:r>
              <a:rPr lang="en-US" dirty="0"/>
              <a:t>Typical File Processing Operations</a:t>
            </a:r>
          </a:p>
        </p:txBody>
      </p:sp>
      <p:pic>
        <p:nvPicPr>
          <p:cNvPr id="5" name="Content Placeholder 4" descr="A table depicts Typical file processing operations. The data are as follows:&#10;1. Retrieve a record from the file based on its primary key value.&#10;2. Insert a record into a file.&#10;3. Update a record in the file.&#10;4. Read a complete file of records.&#10;5. Find the next record in a file.&#10;6. Scan a file for records with common secondary keys.&#10;7. Delete a record from a file." title="Table 2-2: Typical File Processing Operations">
            <a:extLst>
              <a:ext uri="{FF2B5EF4-FFF2-40B4-BE49-F238E27FC236}">
                <a16:creationId xmlns:a16="http://schemas.microsoft.com/office/drawing/2014/main" id="{9F327710-8762-4246-B164-2B5B09086F86}"/>
              </a:ext>
            </a:extLst>
          </p:cNvPr>
          <p:cNvPicPr>
            <a:picLocks noGrp="1" noChangeAspect="1"/>
          </p:cNvPicPr>
          <p:nvPr>
            <p:ph idx="1"/>
          </p:nvPr>
        </p:nvPicPr>
        <p:blipFill>
          <a:blip r:embed="rId2"/>
          <a:stretch>
            <a:fillRect/>
          </a:stretch>
        </p:blipFill>
        <p:spPr>
          <a:xfrm>
            <a:off x="457200" y="2209800"/>
            <a:ext cx="8231188" cy="2438371"/>
          </a:xfrm>
          <a:prstGeom prst="rect">
            <a:avLst/>
          </a:prstGeom>
        </p:spPr>
      </p:pic>
      <p:sp>
        <p:nvSpPr>
          <p:cNvPr id="4" name="Slide Number Placeholder 3">
            <a:extLst>
              <a:ext uri="{FF2B5EF4-FFF2-40B4-BE49-F238E27FC236}">
                <a16:creationId xmlns:a16="http://schemas.microsoft.com/office/drawing/2014/main" id="{5CF0A10F-0478-4A32-9B93-46C9589F7AC3}"/>
              </a:ext>
            </a:extLst>
          </p:cNvPr>
          <p:cNvSpPr>
            <a:spLocks noGrp="1"/>
          </p:cNvSpPr>
          <p:nvPr>
            <p:ph type="sldNum" sz="quarter" idx="10"/>
          </p:nvPr>
        </p:nvSpPr>
        <p:spPr/>
        <p:txBody>
          <a:bodyPr/>
          <a:lstStyle/>
          <a:p>
            <a:pPr>
              <a:defRPr/>
            </a:pPr>
            <a:fld id="{F2A3B223-7250-40C4-8BED-89B5B77B88F8}" type="slidenum">
              <a:rPr lang="en-US" smtClean="0"/>
              <a:pPr>
                <a:defRPr/>
              </a:pPr>
              <a:t>67</a:t>
            </a:fld>
            <a:endParaRPr lang="en-US" dirty="0"/>
          </a:p>
        </p:txBody>
      </p:sp>
    </p:spTree>
    <p:extLst>
      <p:ext uri="{BB962C8B-B14F-4D97-AF65-F5344CB8AC3E}">
        <p14:creationId xmlns:p14="http://schemas.microsoft.com/office/powerpoint/2010/main" val="155572818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1F2D1F-3ADE-4357-AF0D-BA31305E9E9E}"/>
              </a:ext>
            </a:extLst>
          </p:cNvPr>
          <p:cNvSpPr>
            <a:spLocks noGrp="1"/>
          </p:cNvSpPr>
          <p:nvPr>
            <p:ph type="title"/>
          </p:nvPr>
        </p:nvSpPr>
        <p:spPr/>
        <p:txBody>
          <a:bodyPr/>
          <a:lstStyle/>
          <a:p>
            <a:r>
              <a:rPr lang="en-US" dirty="0"/>
              <a:t>Appendix - Data Structures        </a:t>
            </a:r>
            <a:r>
              <a:rPr lang="en-US" sz="1800" b="0" i="1" dirty="0"/>
              <a:t>(continued)</a:t>
            </a:r>
            <a:endParaRPr lang="en-US" dirty="0"/>
          </a:p>
        </p:txBody>
      </p:sp>
      <p:sp>
        <p:nvSpPr>
          <p:cNvPr id="3" name="Content Placeholder 2">
            <a:extLst>
              <a:ext uri="{FF2B5EF4-FFF2-40B4-BE49-F238E27FC236}">
                <a16:creationId xmlns:a16="http://schemas.microsoft.com/office/drawing/2014/main" id="{2D3492EF-9B6A-4B60-A6B8-B0C4EAB28715}"/>
              </a:ext>
            </a:extLst>
          </p:cNvPr>
          <p:cNvSpPr>
            <a:spLocks noGrp="1"/>
          </p:cNvSpPr>
          <p:nvPr>
            <p:ph idx="1"/>
          </p:nvPr>
        </p:nvSpPr>
        <p:spPr/>
        <p:txBody>
          <a:bodyPr/>
          <a:lstStyle/>
          <a:p>
            <a:r>
              <a:rPr lang="en-US" dirty="0"/>
              <a:t>SEQUENTIAL STRUCTURE</a:t>
            </a:r>
          </a:p>
          <a:p>
            <a:pPr lvl="1">
              <a:buFont typeface="Arial" panose="020B0604020202020204" pitchFamily="34" charset="0"/>
              <a:buChar char="•"/>
            </a:pPr>
            <a:r>
              <a:rPr lang="en-US" b="1" dirty="0"/>
              <a:t>Sequential structure</a:t>
            </a:r>
            <a:r>
              <a:rPr lang="en-US" dirty="0"/>
              <a:t> is a data structure in which all records in the file lie in contiguous storage spaces in a specified sequence arranged by their primary key.</a:t>
            </a:r>
          </a:p>
          <a:p>
            <a:pPr lvl="1">
              <a:buFont typeface="Arial" panose="020B0604020202020204" pitchFamily="34" charset="0"/>
              <a:buChar char="•"/>
            </a:pPr>
            <a:r>
              <a:rPr lang="en-US" b="1" dirty="0"/>
              <a:t>Sequential access method </a:t>
            </a:r>
            <a:r>
              <a:rPr lang="en-US" dirty="0"/>
              <a:t>is a method in which all records in the file are accessed sequentially.</a:t>
            </a:r>
          </a:p>
          <a:p>
            <a:pPr lvl="1">
              <a:buFont typeface="Arial" panose="020B0604020202020204" pitchFamily="34" charset="0"/>
              <a:buChar char="•"/>
            </a:pPr>
            <a:r>
              <a:rPr lang="en-US" b="1" dirty="0"/>
              <a:t>Sequential files</a:t>
            </a:r>
            <a:r>
              <a:rPr lang="en-US" dirty="0"/>
              <a:t> are files that are structured sequentially and must be accessed sequentially.</a:t>
            </a:r>
          </a:p>
          <a:p>
            <a:r>
              <a:rPr lang="en-US" dirty="0"/>
              <a:t>DIRECT ACCESS STRUCTURES</a:t>
            </a:r>
          </a:p>
          <a:p>
            <a:pPr lvl="1">
              <a:buFont typeface="Arial" panose="020B0604020202020204" pitchFamily="34" charset="0"/>
              <a:buChar char="•"/>
            </a:pPr>
            <a:r>
              <a:rPr lang="en-US" b="1" dirty="0"/>
              <a:t>Direct access structures</a:t>
            </a:r>
            <a:r>
              <a:rPr lang="en-US" dirty="0"/>
              <a:t> is the storage of data at a unique location, known as an address, on a hard disk or floppy disk.</a:t>
            </a:r>
          </a:p>
        </p:txBody>
      </p:sp>
      <p:sp>
        <p:nvSpPr>
          <p:cNvPr id="4" name="Slide Number Placeholder 3">
            <a:extLst>
              <a:ext uri="{FF2B5EF4-FFF2-40B4-BE49-F238E27FC236}">
                <a16:creationId xmlns:a16="http://schemas.microsoft.com/office/drawing/2014/main" id="{EDEEC304-6F93-4579-8131-8E8D9029CC12}"/>
              </a:ext>
            </a:extLst>
          </p:cNvPr>
          <p:cNvSpPr>
            <a:spLocks noGrp="1"/>
          </p:cNvSpPr>
          <p:nvPr>
            <p:ph type="sldNum" sz="quarter" idx="10"/>
          </p:nvPr>
        </p:nvSpPr>
        <p:spPr/>
        <p:txBody>
          <a:bodyPr/>
          <a:lstStyle/>
          <a:p>
            <a:pPr>
              <a:defRPr/>
            </a:pPr>
            <a:fld id="{F2A3B223-7250-40C4-8BED-89B5B77B88F8}" type="slidenum">
              <a:rPr lang="en-US" smtClean="0"/>
              <a:pPr>
                <a:defRPr/>
              </a:pPr>
              <a:t>68</a:t>
            </a:fld>
            <a:endParaRPr lang="en-US" dirty="0"/>
          </a:p>
        </p:txBody>
      </p:sp>
    </p:spTree>
    <p:extLst>
      <p:ext uri="{BB962C8B-B14F-4D97-AF65-F5344CB8AC3E}">
        <p14:creationId xmlns:p14="http://schemas.microsoft.com/office/powerpoint/2010/main" val="180600566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578970-3FBC-4E3E-9657-CF40DCE9B1C2}"/>
              </a:ext>
            </a:extLst>
          </p:cNvPr>
          <p:cNvSpPr>
            <a:spLocks noGrp="1"/>
          </p:cNvSpPr>
          <p:nvPr>
            <p:ph type="title"/>
          </p:nvPr>
        </p:nvSpPr>
        <p:spPr/>
        <p:txBody>
          <a:bodyPr/>
          <a:lstStyle/>
          <a:p>
            <a:r>
              <a:rPr lang="en-US" dirty="0"/>
              <a:t>Sequential Storage and Access Method</a:t>
            </a:r>
          </a:p>
        </p:txBody>
      </p:sp>
      <p:pic>
        <p:nvPicPr>
          <p:cNvPr id="5" name="Content Placeholder 4" descr="A diagram shows the Sequential storage and Access method. Three keys arranged in ascending order are shown, as follows: Key 1874, Other data; Key 1875, Other data; and Key 1876. The records are read sequentially." title="Figure 2-34: Sequential Storage and Access Method">
            <a:extLst>
              <a:ext uri="{FF2B5EF4-FFF2-40B4-BE49-F238E27FC236}">
                <a16:creationId xmlns:a16="http://schemas.microsoft.com/office/drawing/2014/main" id="{9C40B23B-D255-4D42-986D-61A628B1C89B}"/>
              </a:ext>
            </a:extLst>
          </p:cNvPr>
          <p:cNvPicPr>
            <a:picLocks noGrp="1" noChangeAspect="1"/>
          </p:cNvPicPr>
          <p:nvPr>
            <p:ph idx="1"/>
          </p:nvPr>
        </p:nvPicPr>
        <p:blipFill>
          <a:blip r:embed="rId2"/>
          <a:stretch>
            <a:fillRect/>
          </a:stretch>
        </p:blipFill>
        <p:spPr>
          <a:xfrm>
            <a:off x="457200" y="1563295"/>
            <a:ext cx="8231188" cy="3923105"/>
          </a:xfrm>
          <a:prstGeom prst="rect">
            <a:avLst/>
          </a:prstGeom>
        </p:spPr>
      </p:pic>
      <p:sp>
        <p:nvSpPr>
          <p:cNvPr id="4" name="Slide Number Placeholder 3">
            <a:extLst>
              <a:ext uri="{FF2B5EF4-FFF2-40B4-BE49-F238E27FC236}">
                <a16:creationId xmlns:a16="http://schemas.microsoft.com/office/drawing/2014/main" id="{D4AE7BA1-5487-4BB0-99D0-E7FF71579943}"/>
              </a:ext>
            </a:extLst>
          </p:cNvPr>
          <p:cNvSpPr>
            <a:spLocks noGrp="1"/>
          </p:cNvSpPr>
          <p:nvPr>
            <p:ph type="sldNum" sz="quarter" idx="10"/>
          </p:nvPr>
        </p:nvSpPr>
        <p:spPr/>
        <p:txBody>
          <a:bodyPr/>
          <a:lstStyle/>
          <a:p>
            <a:pPr>
              <a:defRPr/>
            </a:pPr>
            <a:fld id="{F2A3B223-7250-40C4-8BED-89B5B77B88F8}" type="slidenum">
              <a:rPr lang="en-US" smtClean="0"/>
              <a:pPr>
                <a:defRPr/>
              </a:pPr>
              <a:t>69</a:t>
            </a:fld>
            <a:endParaRPr lang="en-US" dirty="0"/>
          </a:p>
        </p:txBody>
      </p:sp>
    </p:spTree>
    <p:extLst>
      <p:ext uri="{BB962C8B-B14F-4D97-AF65-F5344CB8AC3E}">
        <p14:creationId xmlns:p14="http://schemas.microsoft.com/office/powerpoint/2010/main" val="17219429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E6329-1C2E-4C3E-86E4-6642C3356F21}"/>
              </a:ext>
            </a:extLst>
          </p:cNvPr>
          <p:cNvSpPr>
            <a:spLocks noGrp="1"/>
          </p:cNvSpPr>
          <p:nvPr>
            <p:ph type="title"/>
          </p:nvPr>
        </p:nvSpPr>
        <p:spPr/>
        <p:txBody>
          <a:bodyPr>
            <a:normAutofit/>
          </a:bodyPr>
          <a:lstStyle/>
          <a:p>
            <a:pPr algn="l"/>
            <a:r>
              <a:rPr lang="en-US" dirty="0"/>
              <a:t>MANUAL SYSTEMS</a:t>
            </a:r>
          </a:p>
        </p:txBody>
      </p:sp>
      <p:sp>
        <p:nvSpPr>
          <p:cNvPr id="3" name="Content Placeholder 2">
            <a:extLst>
              <a:ext uri="{FF2B5EF4-FFF2-40B4-BE49-F238E27FC236}">
                <a16:creationId xmlns:a16="http://schemas.microsoft.com/office/drawing/2014/main" id="{315D4B38-FDCA-4A3C-814C-7D40C8DAA462}"/>
              </a:ext>
            </a:extLst>
          </p:cNvPr>
          <p:cNvSpPr>
            <a:spLocks noGrp="1"/>
          </p:cNvSpPr>
          <p:nvPr>
            <p:ph idx="1"/>
          </p:nvPr>
        </p:nvSpPr>
        <p:spPr/>
        <p:txBody>
          <a:bodyPr/>
          <a:lstStyle/>
          <a:p>
            <a:r>
              <a:rPr lang="en-US" dirty="0"/>
              <a:t>Documents</a:t>
            </a:r>
          </a:p>
          <a:p>
            <a:pPr lvl="1">
              <a:buFont typeface="Arial" panose="020B0604020202020204" pitchFamily="34" charset="0"/>
              <a:buChar char="•"/>
            </a:pPr>
            <a:r>
              <a:rPr lang="en-US" b="1" dirty="0"/>
              <a:t>Source documents</a:t>
            </a:r>
            <a:r>
              <a:rPr lang="en-US" dirty="0"/>
              <a:t> are documents that capture and formalize transaction data needed for processing by their respective transaction cycles.</a:t>
            </a:r>
          </a:p>
          <a:p>
            <a:pPr lvl="1">
              <a:buFont typeface="Arial" panose="020B0604020202020204" pitchFamily="34" charset="0"/>
              <a:buChar char="•"/>
            </a:pPr>
            <a:r>
              <a:rPr lang="en-US" b="1" dirty="0"/>
              <a:t>Product documents </a:t>
            </a:r>
            <a:r>
              <a:rPr lang="en-US" dirty="0"/>
              <a:t>are documents that result from transaction processing.</a:t>
            </a:r>
          </a:p>
          <a:p>
            <a:pPr lvl="1">
              <a:buFont typeface="Arial" panose="020B0604020202020204" pitchFamily="34" charset="0"/>
              <a:buChar char="•"/>
            </a:pPr>
            <a:r>
              <a:rPr lang="en-US" b="1" dirty="0"/>
              <a:t>Turnaround documents </a:t>
            </a:r>
            <a:r>
              <a:rPr lang="en-US" dirty="0"/>
              <a:t>are product documents of one system that become source documents for another system.</a:t>
            </a:r>
          </a:p>
        </p:txBody>
      </p:sp>
      <p:sp>
        <p:nvSpPr>
          <p:cNvPr id="4" name="Slide Number Placeholder 3">
            <a:extLst>
              <a:ext uri="{FF2B5EF4-FFF2-40B4-BE49-F238E27FC236}">
                <a16:creationId xmlns:a16="http://schemas.microsoft.com/office/drawing/2014/main" id="{48D1DC1F-4C8E-4F58-AD7A-1099C091C637}"/>
              </a:ext>
            </a:extLst>
          </p:cNvPr>
          <p:cNvSpPr>
            <a:spLocks noGrp="1"/>
          </p:cNvSpPr>
          <p:nvPr>
            <p:ph type="sldNum" sz="quarter" idx="10"/>
          </p:nvPr>
        </p:nvSpPr>
        <p:spPr/>
        <p:txBody>
          <a:bodyPr/>
          <a:lstStyle/>
          <a:p>
            <a:pPr>
              <a:defRPr/>
            </a:pPr>
            <a:fld id="{F2A3B223-7250-40C4-8BED-89B5B77B88F8}" type="slidenum">
              <a:rPr lang="en-US" smtClean="0"/>
              <a:pPr>
                <a:defRPr/>
              </a:pPr>
              <a:t>7</a:t>
            </a:fld>
            <a:endParaRPr lang="en-US" dirty="0"/>
          </a:p>
        </p:txBody>
      </p:sp>
    </p:spTree>
    <p:extLst>
      <p:ext uri="{BB962C8B-B14F-4D97-AF65-F5344CB8AC3E}">
        <p14:creationId xmlns:p14="http://schemas.microsoft.com/office/powerpoint/2010/main" val="212843544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1F2D1F-3ADE-4357-AF0D-BA31305E9E9E}"/>
              </a:ext>
            </a:extLst>
          </p:cNvPr>
          <p:cNvSpPr>
            <a:spLocks noGrp="1"/>
          </p:cNvSpPr>
          <p:nvPr>
            <p:ph type="title"/>
          </p:nvPr>
        </p:nvSpPr>
        <p:spPr/>
        <p:txBody>
          <a:bodyPr/>
          <a:lstStyle/>
          <a:p>
            <a:r>
              <a:rPr lang="en-US" dirty="0"/>
              <a:t>Appendix - Data Structures        </a:t>
            </a:r>
            <a:r>
              <a:rPr lang="en-US" sz="1800" b="0" i="1" dirty="0"/>
              <a:t>(continued)</a:t>
            </a:r>
            <a:endParaRPr lang="en-US" dirty="0"/>
          </a:p>
        </p:txBody>
      </p:sp>
      <p:sp>
        <p:nvSpPr>
          <p:cNvPr id="3" name="Content Placeholder 2">
            <a:extLst>
              <a:ext uri="{FF2B5EF4-FFF2-40B4-BE49-F238E27FC236}">
                <a16:creationId xmlns:a16="http://schemas.microsoft.com/office/drawing/2014/main" id="{2D3492EF-9B6A-4B60-A6B8-B0C4EAB28715}"/>
              </a:ext>
            </a:extLst>
          </p:cNvPr>
          <p:cNvSpPr>
            <a:spLocks noGrp="1"/>
          </p:cNvSpPr>
          <p:nvPr>
            <p:ph idx="1"/>
          </p:nvPr>
        </p:nvSpPr>
        <p:spPr/>
        <p:txBody>
          <a:bodyPr/>
          <a:lstStyle/>
          <a:p>
            <a:r>
              <a:rPr lang="en-US" dirty="0"/>
              <a:t>INDEXED STRUCTURE</a:t>
            </a:r>
          </a:p>
          <a:p>
            <a:pPr lvl="1">
              <a:buFont typeface="Arial" panose="020B0604020202020204" pitchFamily="34" charset="0"/>
              <a:buChar char="•"/>
            </a:pPr>
            <a:r>
              <a:rPr lang="en-US" b="1" dirty="0"/>
              <a:t>Indexed structure</a:t>
            </a:r>
            <a:r>
              <a:rPr lang="en-US" dirty="0"/>
              <a:t> is a class of file structure that uses indexes for its primary access method.</a:t>
            </a:r>
          </a:p>
          <a:p>
            <a:pPr lvl="1">
              <a:buFont typeface="Arial" panose="020B0604020202020204" pitchFamily="34" charset="0"/>
              <a:buChar char="•"/>
            </a:pPr>
            <a:r>
              <a:rPr lang="en-US" b="1" dirty="0"/>
              <a:t>Indexed random file</a:t>
            </a:r>
            <a:r>
              <a:rPr lang="en-US" dirty="0"/>
              <a:t> is a randomly organized file accessed via an index.</a:t>
            </a:r>
          </a:p>
          <a:p>
            <a:r>
              <a:rPr lang="en-US" dirty="0"/>
              <a:t>VIRTUAL STORAGE ACCESS METHOD STRUCTURE</a:t>
            </a:r>
          </a:p>
          <a:p>
            <a:pPr lvl="1">
              <a:buFont typeface="Arial" panose="020B0604020202020204" pitchFamily="34" charset="0"/>
              <a:buChar char="•"/>
            </a:pPr>
            <a:r>
              <a:rPr lang="en-US" b="1" dirty="0"/>
              <a:t>Virtual storage access method (VSAM)</a:t>
            </a:r>
            <a:r>
              <a:rPr lang="en-US" dirty="0"/>
              <a:t> is a structure used for very large files that require routine batch processing and a moderate degree of individual record processing.</a:t>
            </a:r>
          </a:p>
          <a:p>
            <a:r>
              <a:rPr lang="en-US" dirty="0"/>
              <a:t>HASHING STRUCTURE</a:t>
            </a:r>
          </a:p>
          <a:p>
            <a:pPr lvl="1">
              <a:buFont typeface="Arial" panose="020B0604020202020204" pitchFamily="34" charset="0"/>
              <a:buChar char="•"/>
            </a:pPr>
            <a:r>
              <a:rPr lang="en-US" b="1" dirty="0"/>
              <a:t>Hashing structure</a:t>
            </a:r>
            <a:r>
              <a:rPr lang="en-US" dirty="0"/>
              <a:t> is a structure employing an algorithm that converts the primary key of a record directly into a storage address.</a:t>
            </a:r>
          </a:p>
        </p:txBody>
      </p:sp>
      <p:sp>
        <p:nvSpPr>
          <p:cNvPr id="4" name="Slide Number Placeholder 3">
            <a:extLst>
              <a:ext uri="{FF2B5EF4-FFF2-40B4-BE49-F238E27FC236}">
                <a16:creationId xmlns:a16="http://schemas.microsoft.com/office/drawing/2014/main" id="{EDEEC304-6F93-4579-8131-8E8D9029CC12}"/>
              </a:ext>
            </a:extLst>
          </p:cNvPr>
          <p:cNvSpPr>
            <a:spLocks noGrp="1"/>
          </p:cNvSpPr>
          <p:nvPr>
            <p:ph type="sldNum" sz="quarter" idx="10"/>
          </p:nvPr>
        </p:nvSpPr>
        <p:spPr/>
        <p:txBody>
          <a:bodyPr/>
          <a:lstStyle/>
          <a:p>
            <a:pPr>
              <a:defRPr/>
            </a:pPr>
            <a:fld id="{F2A3B223-7250-40C4-8BED-89B5B77B88F8}" type="slidenum">
              <a:rPr lang="en-US" smtClean="0"/>
              <a:pPr>
                <a:defRPr/>
              </a:pPr>
              <a:t>70</a:t>
            </a:fld>
            <a:endParaRPr lang="en-US" dirty="0"/>
          </a:p>
        </p:txBody>
      </p:sp>
    </p:spTree>
    <p:extLst>
      <p:ext uri="{BB962C8B-B14F-4D97-AF65-F5344CB8AC3E}">
        <p14:creationId xmlns:p14="http://schemas.microsoft.com/office/powerpoint/2010/main" val="2494313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578970-3FBC-4E3E-9657-CF40DCE9B1C2}"/>
              </a:ext>
            </a:extLst>
          </p:cNvPr>
          <p:cNvSpPr>
            <a:spLocks noGrp="1"/>
          </p:cNvSpPr>
          <p:nvPr>
            <p:ph type="title"/>
          </p:nvPr>
        </p:nvSpPr>
        <p:spPr/>
        <p:txBody>
          <a:bodyPr/>
          <a:lstStyle/>
          <a:p>
            <a:r>
              <a:rPr lang="en-US" dirty="0"/>
              <a:t>Indexed Random File Structure</a:t>
            </a:r>
          </a:p>
        </p:txBody>
      </p:sp>
      <p:pic>
        <p:nvPicPr>
          <p:cNvPr id="5" name="Content Placeholder 4" descr="A diagram shows an Indexed random file structure. An Index table has two columns: Key value, and  Record Address. The data in the table are as follows: Key value 1876; record address Cylinder, surface, record number.&#10;Key value 1956; record address 97, 14, 128.&#10;Key value 2219; record address 102, 03, 200.&#10;Key value 5521; record address 06, 10, 501.&#10;Key value 1124; record address 125, 02, 350.&#10;Key value 1872;record address 200, 12, 350.&#10;Key value 2130;record address 04, 06, 87.&#10;The key value of each record is stored in a physical disk storage device." title="Figure 2-35: Indexed Random File Structure">
            <a:extLst>
              <a:ext uri="{FF2B5EF4-FFF2-40B4-BE49-F238E27FC236}">
                <a16:creationId xmlns:a16="http://schemas.microsoft.com/office/drawing/2014/main" id="{26C608D5-6550-4219-A3E9-1C0C352A3D88}"/>
              </a:ext>
            </a:extLst>
          </p:cNvPr>
          <p:cNvPicPr>
            <a:picLocks noGrp="1" noChangeAspect="1"/>
          </p:cNvPicPr>
          <p:nvPr>
            <p:ph idx="1"/>
          </p:nvPr>
        </p:nvPicPr>
        <p:blipFill>
          <a:blip r:embed="rId2"/>
          <a:stretch>
            <a:fillRect/>
          </a:stretch>
        </p:blipFill>
        <p:spPr>
          <a:xfrm>
            <a:off x="1295400" y="1066800"/>
            <a:ext cx="6535923" cy="5029200"/>
          </a:xfrm>
          <a:prstGeom prst="rect">
            <a:avLst/>
          </a:prstGeom>
        </p:spPr>
      </p:pic>
      <p:sp>
        <p:nvSpPr>
          <p:cNvPr id="4" name="Slide Number Placeholder 3">
            <a:extLst>
              <a:ext uri="{FF2B5EF4-FFF2-40B4-BE49-F238E27FC236}">
                <a16:creationId xmlns:a16="http://schemas.microsoft.com/office/drawing/2014/main" id="{D4AE7BA1-5487-4BB0-99D0-E7FF71579943}"/>
              </a:ext>
            </a:extLst>
          </p:cNvPr>
          <p:cNvSpPr>
            <a:spLocks noGrp="1"/>
          </p:cNvSpPr>
          <p:nvPr>
            <p:ph type="sldNum" sz="quarter" idx="10"/>
          </p:nvPr>
        </p:nvSpPr>
        <p:spPr/>
        <p:txBody>
          <a:bodyPr/>
          <a:lstStyle/>
          <a:p>
            <a:pPr>
              <a:defRPr/>
            </a:pPr>
            <a:fld id="{F2A3B223-7250-40C4-8BED-89B5B77B88F8}" type="slidenum">
              <a:rPr lang="en-US" smtClean="0"/>
              <a:pPr>
                <a:defRPr/>
              </a:pPr>
              <a:t>71</a:t>
            </a:fld>
            <a:endParaRPr lang="en-US" dirty="0"/>
          </a:p>
        </p:txBody>
      </p:sp>
    </p:spTree>
    <p:extLst>
      <p:ext uri="{BB962C8B-B14F-4D97-AF65-F5344CB8AC3E}">
        <p14:creationId xmlns:p14="http://schemas.microsoft.com/office/powerpoint/2010/main" val="103319866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578970-3FBC-4E3E-9657-CF40DCE9B1C2}"/>
              </a:ext>
            </a:extLst>
          </p:cNvPr>
          <p:cNvSpPr>
            <a:spLocks noGrp="1"/>
          </p:cNvSpPr>
          <p:nvPr>
            <p:ph type="title"/>
          </p:nvPr>
        </p:nvSpPr>
        <p:spPr/>
        <p:txBody>
          <a:bodyPr>
            <a:normAutofit fontScale="90000"/>
          </a:bodyPr>
          <a:lstStyle/>
          <a:p>
            <a:r>
              <a:rPr lang="en-US" dirty="0"/>
              <a:t>Virtual Storage Access Method (VSAM) Used for Direct Access</a:t>
            </a:r>
          </a:p>
        </p:txBody>
      </p:sp>
      <p:pic>
        <p:nvPicPr>
          <p:cNvPr id="5" name="Content Placeholder 4" descr="A diagram shows the Virtual storage access method (VSAM) used for direct access. A cylinder index has a list of key ranges and corresponding cylinder numbers. Looking for key 2546, key range 3300 and cylinder number 99 leads to the surface index for cylinder 99, which has a list of key ranges and corresponding surface numbers 0, 1, 2, 3, 4, and so on. Surface number 3 corresponds to key range 2600. Searching track 99 on surface 3 sequentially shows that we do not have the specific address of record (key) 2546." title="Table 2-36: Virtual Storage Access Method (VSAM) Used for Direct Access">
            <a:extLst>
              <a:ext uri="{FF2B5EF4-FFF2-40B4-BE49-F238E27FC236}">
                <a16:creationId xmlns:a16="http://schemas.microsoft.com/office/drawing/2014/main" id="{3C675F33-F6A2-4CD9-87E3-91D602980002}"/>
              </a:ext>
            </a:extLst>
          </p:cNvPr>
          <p:cNvPicPr>
            <a:picLocks noGrp="1" noChangeAspect="1"/>
          </p:cNvPicPr>
          <p:nvPr>
            <p:ph idx="1"/>
          </p:nvPr>
        </p:nvPicPr>
        <p:blipFill>
          <a:blip r:embed="rId2"/>
          <a:stretch>
            <a:fillRect/>
          </a:stretch>
        </p:blipFill>
        <p:spPr>
          <a:xfrm>
            <a:off x="1302116" y="1280160"/>
            <a:ext cx="6622684" cy="4892040"/>
          </a:xfrm>
          <a:prstGeom prst="rect">
            <a:avLst/>
          </a:prstGeom>
        </p:spPr>
      </p:pic>
      <p:sp>
        <p:nvSpPr>
          <p:cNvPr id="4" name="Slide Number Placeholder 3">
            <a:extLst>
              <a:ext uri="{FF2B5EF4-FFF2-40B4-BE49-F238E27FC236}">
                <a16:creationId xmlns:a16="http://schemas.microsoft.com/office/drawing/2014/main" id="{D4AE7BA1-5487-4BB0-99D0-E7FF71579943}"/>
              </a:ext>
            </a:extLst>
          </p:cNvPr>
          <p:cNvSpPr>
            <a:spLocks noGrp="1"/>
          </p:cNvSpPr>
          <p:nvPr>
            <p:ph type="sldNum" sz="quarter" idx="10"/>
          </p:nvPr>
        </p:nvSpPr>
        <p:spPr/>
        <p:txBody>
          <a:bodyPr/>
          <a:lstStyle/>
          <a:p>
            <a:pPr>
              <a:defRPr/>
            </a:pPr>
            <a:fld id="{F2A3B223-7250-40C4-8BED-89B5B77B88F8}" type="slidenum">
              <a:rPr lang="en-US" smtClean="0"/>
              <a:pPr>
                <a:defRPr/>
              </a:pPr>
              <a:t>72</a:t>
            </a:fld>
            <a:endParaRPr lang="en-US" dirty="0"/>
          </a:p>
        </p:txBody>
      </p:sp>
    </p:spTree>
    <p:extLst>
      <p:ext uri="{BB962C8B-B14F-4D97-AF65-F5344CB8AC3E}">
        <p14:creationId xmlns:p14="http://schemas.microsoft.com/office/powerpoint/2010/main" val="311270034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578970-3FBC-4E3E-9657-CF40DCE9B1C2}"/>
              </a:ext>
            </a:extLst>
          </p:cNvPr>
          <p:cNvSpPr>
            <a:spLocks noGrp="1"/>
          </p:cNvSpPr>
          <p:nvPr>
            <p:ph type="title"/>
          </p:nvPr>
        </p:nvSpPr>
        <p:spPr/>
        <p:txBody>
          <a:bodyPr>
            <a:normAutofit fontScale="90000"/>
          </a:bodyPr>
          <a:lstStyle/>
          <a:p>
            <a:r>
              <a:rPr lang="en-US" dirty="0"/>
              <a:t>Inserting a Record into a Virtual Storage Access Method File</a:t>
            </a:r>
          </a:p>
        </p:txBody>
      </p:sp>
      <p:pic>
        <p:nvPicPr>
          <p:cNvPr id="5" name="Content Placeholder 4" descr="A diagram shows Inserting a Record into a virtual storage access method file. A table is shown with six columns. The first two columns are marked &quot;Index&quot; and the third, fourth, and fifth columns have key numbers listed sequentially. The area in those columns near the bottom is labeled &quot;prime area.&quot; The sixth column is marked &quot;Overflow Area&quot;. The key numbers have a sequential gap between keys 235 and 238. In inserting a new record with the key value 237, it goes into the sequence and then into the overflow area." title="Figure 2-37: Inserting a Record into a Virtual Storage Access Method File">
            <a:extLst>
              <a:ext uri="{FF2B5EF4-FFF2-40B4-BE49-F238E27FC236}">
                <a16:creationId xmlns:a16="http://schemas.microsoft.com/office/drawing/2014/main" id="{1AB250B0-4776-4190-950F-83CB65F3193E}"/>
              </a:ext>
            </a:extLst>
          </p:cNvPr>
          <p:cNvPicPr>
            <a:picLocks noGrp="1" noChangeAspect="1"/>
          </p:cNvPicPr>
          <p:nvPr>
            <p:ph idx="1"/>
          </p:nvPr>
        </p:nvPicPr>
        <p:blipFill>
          <a:blip r:embed="rId2"/>
          <a:stretch>
            <a:fillRect/>
          </a:stretch>
        </p:blipFill>
        <p:spPr>
          <a:xfrm>
            <a:off x="1219200" y="1280160"/>
            <a:ext cx="6719416" cy="4892040"/>
          </a:xfrm>
          <a:prstGeom prst="rect">
            <a:avLst/>
          </a:prstGeom>
        </p:spPr>
      </p:pic>
      <p:sp>
        <p:nvSpPr>
          <p:cNvPr id="4" name="Slide Number Placeholder 3">
            <a:extLst>
              <a:ext uri="{FF2B5EF4-FFF2-40B4-BE49-F238E27FC236}">
                <a16:creationId xmlns:a16="http://schemas.microsoft.com/office/drawing/2014/main" id="{D4AE7BA1-5487-4BB0-99D0-E7FF71579943}"/>
              </a:ext>
            </a:extLst>
          </p:cNvPr>
          <p:cNvSpPr>
            <a:spLocks noGrp="1"/>
          </p:cNvSpPr>
          <p:nvPr>
            <p:ph type="sldNum" sz="quarter" idx="10"/>
          </p:nvPr>
        </p:nvSpPr>
        <p:spPr/>
        <p:txBody>
          <a:bodyPr/>
          <a:lstStyle/>
          <a:p>
            <a:pPr>
              <a:defRPr/>
            </a:pPr>
            <a:fld id="{F2A3B223-7250-40C4-8BED-89B5B77B88F8}" type="slidenum">
              <a:rPr lang="en-US" smtClean="0"/>
              <a:pPr>
                <a:defRPr/>
              </a:pPr>
              <a:t>73</a:t>
            </a:fld>
            <a:endParaRPr lang="en-US" dirty="0"/>
          </a:p>
        </p:txBody>
      </p:sp>
    </p:spTree>
    <p:extLst>
      <p:ext uri="{BB962C8B-B14F-4D97-AF65-F5344CB8AC3E}">
        <p14:creationId xmlns:p14="http://schemas.microsoft.com/office/powerpoint/2010/main" val="260438038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578970-3FBC-4E3E-9657-CF40DCE9B1C2}"/>
              </a:ext>
            </a:extLst>
          </p:cNvPr>
          <p:cNvSpPr>
            <a:spLocks noGrp="1"/>
          </p:cNvSpPr>
          <p:nvPr>
            <p:ph type="title"/>
          </p:nvPr>
        </p:nvSpPr>
        <p:spPr/>
        <p:txBody>
          <a:bodyPr>
            <a:normAutofit fontScale="90000"/>
          </a:bodyPr>
          <a:lstStyle/>
          <a:p>
            <a:r>
              <a:rPr lang="en-US" dirty="0"/>
              <a:t>Hashing Technique with Pointer to Relocate the Collision Record</a:t>
            </a:r>
          </a:p>
        </p:txBody>
      </p:sp>
      <p:pic>
        <p:nvPicPr>
          <p:cNvPr id="5" name="Content Placeholder 4" descr="A diagram shows a Hashing Technique with a pointer to relocate the collision record. The Key value being sought is 15943. This leads to a Hashing Technique, where the Prime number divided by the Key value is 99997 divided by 15943, which equals 6.27215705. The Residual Translates to Cylinder 272, surface 15, Record number 705. This gives the key value 15943, which is fed into records storage. A collision pointer gives the relocated record, which is a record with the same hashed address as 15943." title="Figure 2-38: Hashing Technique with Pointer to Relocate the Collision Record">
            <a:extLst>
              <a:ext uri="{FF2B5EF4-FFF2-40B4-BE49-F238E27FC236}">
                <a16:creationId xmlns:a16="http://schemas.microsoft.com/office/drawing/2014/main" id="{9809F04D-A025-4260-AB30-C960301B0596}"/>
              </a:ext>
            </a:extLst>
          </p:cNvPr>
          <p:cNvPicPr>
            <a:picLocks noGrp="1" noChangeAspect="1"/>
          </p:cNvPicPr>
          <p:nvPr>
            <p:ph idx="1"/>
          </p:nvPr>
        </p:nvPicPr>
        <p:blipFill>
          <a:blip r:embed="rId2"/>
          <a:stretch>
            <a:fillRect/>
          </a:stretch>
        </p:blipFill>
        <p:spPr>
          <a:xfrm>
            <a:off x="1295400" y="1295400"/>
            <a:ext cx="6506351" cy="4892040"/>
          </a:xfrm>
          <a:prstGeom prst="rect">
            <a:avLst/>
          </a:prstGeom>
        </p:spPr>
      </p:pic>
      <p:sp>
        <p:nvSpPr>
          <p:cNvPr id="4" name="Slide Number Placeholder 3">
            <a:extLst>
              <a:ext uri="{FF2B5EF4-FFF2-40B4-BE49-F238E27FC236}">
                <a16:creationId xmlns:a16="http://schemas.microsoft.com/office/drawing/2014/main" id="{D4AE7BA1-5487-4BB0-99D0-E7FF71579943}"/>
              </a:ext>
            </a:extLst>
          </p:cNvPr>
          <p:cNvSpPr>
            <a:spLocks noGrp="1"/>
          </p:cNvSpPr>
          <p:nvPr>
            <p:ph type="sldNum" sz="quarter" idx="10"/>
          </p:nvPr>
        </p:nvSpPr>
        <p:spPr/>
        <p:txBody>
          <a:bodyPr/>
          <a:lstStyle/>
          <a:p>
            <a:pPr>
              <a:defRPr/>
            </a:pPr>
            <a:fld id="{F2A3B223-7250-40C4-8BED-89B5B77B88F8}" type="slidenum">
              <a:rPr lang="en-US" smtClean="0"/>
              <a:pPr>
                <a:defRPr/>
              </a:pPr>
              <a:t>74</a:t>
            </a:fld>
            <a:endParaRPr lang="en-US" dirty="0"/>
          </a:p>
        </p:txBody>
      </p:sp>
    </p:spTree>
    <p:extLst>
      <p:ext uri="{BB962C8B-B14F-4D97-AF65-F5344CB8AC3E}">
        <p14:creationId xmlns:p14="http://schemas.microsoft.com/office/powerpoint/2010/main" val="4055610750"/>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1F2D1F-3ADE-4357-AF0D-BA31305E9E9E}"/>
              </a:ext>
            </a:extLst>
          </p:cNvPr>
          <p:cNvSpPr>
            <a:spLocks noGrp="1"/>
          </p:cNvSpPr>
          <p:nvPr>
            <p:ph type="title"/>
          </p:nvPr>
        </p:nvSpPr>
        <p:spPr/>
        <p:txBody>
          <a:bodyPr/>
          <a:lstStyle/>
          <a:p>
            <a:r>
              <a:rPr lang="en-US" dirty="0"/>
              <a:t>Appendix - Data Structures        </a:t>
            </a:r>
            <a:r>
              <a:rPr lang="en-US" sz="1800" b="0" i="1" dirty="0"/>
              <a:t>(continued)</a:t>
            </a:r>
            <a:endParaRPr lang="en-US" dirty="0"/>
          </a:p>
        </p:txBody>
      </p:sp>
      <p:sp>
        <p:nvSpPr>
          <p:cNvPr id="3" name="Content Placeholder 2">
            <a:extLst>
              <a:ext uri="{FF2B5EF4-FFF2-40B4-BE49-F238E27FC236}">
                <a16:creationId xmlns:a16="http://schemas.microsoft.com/office/drawing/2014/main" id="{2D3492EF-9B6A-4B60-A6B8-B0C4EAB28715}"/>
              </a:ext>
            </a:extLst>
          </p:cNvPr>
          <p:cNvSpPr>
            <a:spLocks noGrp="1"/>
          </p:cNvSpPr>
          <p:nvPr>
            <p:ph idx="1"/>
          </p:nvPr>
        </p:nvSpPr>
        <p:spPr/>
        <p:txBody>
          <a:bodyPr/>
          <a:lstStyle/>
          <a:p>
            <a:r>
              <a:rPr lang="en-US" dirty="0"/>
              <a:t>POINTER STRUCTURE</a:t>
            </a:r>
          </a:p>
          <a:p>
            <a:pPr lvl="1">
              <a:buFont typeface="Arial" panose="020B0604020202020204" pitchFamily="34" charset="0"/>
              <a:buChar char="•"/>
            </a:pPr>
            <a:r>
              <a:rPr lang="en-US" b="1" dirty="0"/>
              <a:t>Pointer structure</a:t>
            </a:r>
            <a:r>
              <a:rPr lang="en-US" dirty="0"/>
              <a:t> is a structure in which the address (pointer) of one record is stored in the field on a related record.</a:t>
            </a:r>
          </a:p>
          <a:p>
            <a:pPr lvl="1">
              <a:buFont typeface="Arial" panose="020B0604020202020204" pitchFamily="34" charset="0"/>
              <a:buChar char="•"/>
            </a:pPr>
            <a:r>
              <a:rPr lang="en-US" dirty="0"/>
              <a:t>Types of Pointers: A </a:t>
            </a:r>
            <a:r>
              <a:rPr lang="en-US" b="1" dirty="0"/>
              <a:t>physical address pointer</a:t>
            </a:r>
            <a:r>
              <a:rPr lang="en-US" dirty="0"/>
              <a:t> contains the actual disk storage location (cylinder, surface, and record number) that the disk controller needs. A </a:t>
            </a:r>
            <a:r>
              <a:rPr lang="en-US" b="1" dirty="0"/>
              <a:t>relative address pointer</a:t>
            </a:r>
            <a:r>
              <a:rPr lang="en-US" dirty="0"/>
              <a:t> contains the relative position of a record in the file. A </a:t>
            </a:r>
            <a:r>
              <a:rPr lang="en-US" b="1" dirty="0"/>
              <a:t>logical key pointer</a:t>
            </a:r>
            <a:r>
              <a:rPr lang="en-US" dirty="0"/>
              <a:t> contains the primary key of the related record.</a:t>
            </a:r>
          </a:p>
        </p:txBody>
      </p:sp>
      <p:sp>
        <p:nvSpPr>
          <p:cNvPr id="4" name="Slide Number Placeholder 3">
            <a:extLst>
              <a:ext uri="{FF2B5EF4-FFF2-40B4-BE49-F238E27FC236}">
                <a16:creationId xmlns:a16="http://schemas.microsoft.com/office/drawing/2014/main" id="{EDEEC304-6F93-4579-8131-8E8D9029CC12}"/>
              </a:ext>
            </a:extLst>
          </p:cNvPr>
          <p:cNvSpPr>
            <a:spLocks noGrp="1"/>
          </p:cNvSpPr>
          <p:nvPr>
            <p:ph type="sldNum" sz="quarter" idx="10"/>
          </p:nvPr>
        </p:nvSpPr>
        <p:spPr/>
        <p:txBody>
          <a:bodyPr/>
          <a:lstStyle/>
          <a:p>
            <a:pPr>
              <a:defRPr/>
            </a:pPr>
            <a:fld id="{F2A3B223-7250-40C4-8BED-89B5B77B88F8}" type="slidenum">
              <a:rPr lang="en-US" smtClean="0"/>
              <a:pPr>
                <a:defRPr/>
              </a:pPr>
              <a:t>75</a:t>
            </a:fld>
            <a:endParaRPr lang="en-US" dirty="0"/>
          </a:p>
        </p:txBody>
      </p:sp>
    </p:spTree>
    <p:extLst>
      <p:ext uri="{BB962C8B-B14F-4D97-AF65-F5344CB8AC3E}">
        <p14:creationId xmlns:p14="http://schemas.microsoft.com/office/powerpoint/2010/main" val="394880048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2AB13D-F4CA-489B-B569-338E918E8F2E}"/>
              </a:ext>
            </a:extLst>
          </p:cNvPr>
          <p:cNvSpPr>
            <a:spLocks noGrp="1"/>
          </p:cNvSpPr>
          <p:nvPr>
            <p:ph type="title"/>
          </p:nvPr>
        </p:nvSpPr>
        <p:spPr/>
        <p:txBody>
          <a:bodyPr/>
          <a:lstStyle/>
          <a:p>
            <a:r>
              <a:rPr lang="en-US" dirty="0"/>
              <a:t>A Linked-List File</a:t>
            </a:r>
          </a:p>
        </p:txBody>
      </p:sp>
      <p:pic>
        <p:nvPicPr>
          <p:cNvPr id="5" name="Content Placeholder 4" descr="A diagram shows A Linked-List File. Within a data storage unit, data records are represented with their record numbers. The First record in the list is 124, which has a pointer to record 125, which has a pointer to record 126, which has a pointer to record 127, which has a pointer to the last record in the list, 128, which is marked &quot;E.O.F.&quot;" title="Figure 2-39: A Linked-List File">
            <a:extLst>
              <a:ext uri="{FF2B5EF4-FFF2-40B4-BE49-F238E27FC236}">
                <a16:creationId xmlns:a16="http://schemas.microsoft.com/office/drawing/2014/main" id="{25553789-80B7-4C5A-9A5F-5570CA9728C1}"/>
              </a:ext>
            </a:extLst>
          </p:cNvPr>
          <p:cNvPicPr>
            <a:picLocks noGrp="1" noChangeAspect="1"/>
          </p:cNvPicPr>
          <p:nvPr>
            <p:ph idx="1"/>
          </p:nvPr>
        </p:nvPicPr>
        <p:blipFill>
          <a:blip r:embed="rId2"/>
          <a:stretch>
            <a:fillRect/>
          </a:stretch>
        </p:blipFill>
        <p:spPr>
          <a:xfrm>
            <a:off x="1676400" y="1066800"/>
            <a:ext cx="5820680" cy="5029200"/>
          </a:xfrm>
          <a:prstGeom prst="rect">
            <a:avLst/>
          </a:prstGeom>
        </p:spPr>
      </p:pic>
      <p:sp>
        <p:nvSpPr>
          <p:cNvPr id="4" name="Slide Number Placeholder 3">
            <a:extLst>
              <a:ext uri="{FF2B5EF4-FFF2-40B4-BE49-F238E27FC236}">
                <a16:creationId xmlns:a16="http://schemas.microsoft.com/office/drawing/2014/main" id="{335ECDFB-CB6E-4CFE-A733-5C1FA34FC0B4}"/>
              </a:ext>
            </a:extLst>
          </p:cNvPr>
          <p:cNvSpPr>
            <a:spLocks noGrp="1"/>
          </p:cNvSpPr>
          <p:nvPr>
            <p:ph type="sldNum" sz="quarter" idx="10"/>
          </p:nvPr>
        </p:nvSpPr>
        <p:spPr/>
        <p:txBody>
          <a:bodyPr/>
          <a:lstStyle/>
          <a:p>
            <a:pPr>
              <a:defRPr/>
            </a:pPr>
            <a:fld id="{F2A3B223-7250-40C4-8BED-89B5B77B88F8}" type="slidenum">
              <a:rPr lang="en-US" smtClean="0"/>
              <a:pPr>
                <a:defRPr/>
              </a:pPr>
              <a:t>76</a:t>
            </a:fld>
            <a:endParaRPr lang="en-US" dirty="0"/>
          </a:p>
        </p:txBody>
      </p:sp>
    </p:spTree>
    <p:extLst>
      <p:ext uri="{BB962C8B-B14F-4D97-AF65-F5344CB8AC3E}">
        <p14:creationId xmlns:p14="http://schemas.microsoft.com/office/powerpoint/2010/main" val="3399764835"/>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2AB13D-F4CA-489B-B569-338E918E8F2E}"/>
              </a:ext>
            </a:extLst>
          </p:cNvPr>
          <p:cNvSpPr>
            <a:spLocks noGrp="1"/>
          </p:cNvSpPr>
          <p:nvPr>
            <p:ph type="title"/>
          </p:nvPr>
        </p:nvSpPr>
        <p:spPr/>
        <p:txBody>
          <a:bodyPr/>
          <a:lstStyle/>
          <a:p>
            <a:r>
              <a:rPr lang="en-US" dirty="0"/>
              <a:t>Types </a:t>
            </a:r>
            <a:r>
              <a:rPr lang="en-US"/>
              <a:t>of Pointers</a:t>
            </a:r>
            <a:endParaRPr lang="en-US" dirty="0"/>
          </a:p>
        </p:txBody>
      </p:sp>
      <p:pic>
        <p:nvPicPr>
          <p:cNvPr id="5" name="Content Placeholder 4" descr="A diagram shows Types of pointers. The physical Address Pointer goes from a record with disk storage locations that read CYL 121, Surface 05, and Record 750, to the Next Record through a Physical Address. A relative Address Pointer contains the key 135, which is a pointer to the 135th record in the file, through a Conversion Routine. Record 135 is part of a file of sequential records from the first record to the last record. A logical key pointer points from the key number 9631 to record 9631 through a Hashing Algorithm." title="Figure 2-40: Types of Pointers">
            <a:extLst>
              <a:ext uri="{FF2B5EF4-FFF2-40B4-BE49-F238E27FC236}">
                <a16:creationId xmlns:a16="http://schemas.microsoft.com/office/drawing/2014/main" id="{7A49D9DE-0CCB-4E5A-9CC9-440810813B1D}"/>
              </a:ext>
            </a:extLst>
          </p:cNvPr>
          <p:cNvPicPr>
            <a:picLocks noGrp="1" noChangeAspect="1"/>
          </p:cNvPicPr>
          <p:nvPr>
            <p:ph idx="1"/>
          </p:nvPr>
        </p:nvPicPr>
        <p:blipFill>
          <a:blip r:embed="rId2"/>
          <a:stretch>
            <a:fillRect/>
          </a:stretch>
        </p:blipFill>
        <p:spPr>
          <a:xfrm>
            <a:off x="1219200" y="1066800"/>
            <a:ext cx="6688772" cy="5029200"/>
          </a:xfrm>
          <a:prstGeom prst="rect">
            <a:avLst/>
          </a:prstGeom>
        </p:spPr>
      </p:pic>
      <p:sp>
        <p:nvSpPr>
          <p:cNvPr id="4" name="Slide Number Placeholder 3">
            <a:extLst>
              <a:ext uri="{FF2B5EF4-FFF2-40B4-BE49-F238E27FC236}">
                <a16:creationId xmlns:a16="http://schemas.microsoft.com/office/drawing/2014/main" id="{335ECDFB-CB6E-4CFE-A733-5C1FA34FC0B4}"/>
              </a:ext>
            </a:extLst>
          </p:cNvPr>
          <p:cNvSpPr>
            <a:spLocks noGrp="1"/>
          </p:cNvSpPr>
          <p:nvPr>
            <p:ph type="sldNum" sz="quarter" idx="10"/>
          </p:nvPr>
        </p:nvSpPr>
        <p:spPr/>
        <p:txBody>
          <a:bodyPr/>
          <a:lstStyle/>
          <a:p>
            <a:pPr>
              <a:defRPr/>
            </a:pPr>
            <a:fld id="{F2A3B223-7250-40C4-8BED-89B5B77B88F8}" type="slidenum">
              <a:rPr lang="en-US" smtClean="0"/>
              <a:pPr>
                <a:defRPr/>
              </a:pPr>
              <a:t>77</a:t>
            </a:fld>
            <a:endParaRPr lang="en-US" dirty="0"/>
          </a:p>
        </p:txBody>
      </p:sp>
    </p:spTree>
    <p:extLst>
      <p:ext uri="{BB962C8B-B14F-4D97-AF65-F5344CB8AC3E}">
        <p14:creationId xmlns:p14="http://schemas.microsoft.com/office/powerpoint/2010/main" val="25120123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9F112-65F4-4BAA-B574-0E6BB1043065}"/>
              </a:ext>
            </a:extLst>
          </p:cNvPr>
          <p:cNvSpPr>
            <a:spLocks noGrp="1"/>
          </p:cNvSpPr>
          <p:nvPr>
            <p:ph type="title"/>
          </p:nvPr>
        </p:nvSpPr>
        <p:spPr/>
        <p:txBody>
          <a:bodyPr/>
          <a:lstStyle/>
          <a:p>
            <a:r>
              <a:rPr lang="en-US" dirty="0"/>
              <a:t>Creation of a Source Document</a:t>
            </a:r>
          </a:p>
        </p:txBody>
      </p:sp>
      <p:sp>
        <p:nvSpPr>
          <p:cNvPr id="4" name="Slide Number Placeholder 3">
            <a:extLst>
              <a:ext uri="{FF2B5EF4-FFF2-40B4-BE49-F238E27FC236}">
                <a16:creationId xmlns:a16="http://schemas.microsoft.com/office/drawing/2014/main" id="{9249EB01-44C1-484C-82CB-BC22CFAF717F}"/>
              </a:ext>
            </a:extLst>
          </p:cNvPr>
          <p:cNvSpPr>
            <a:spLocks noGrp="1"/>
          </p:cNvSpPr>
          <p:nvPr>
            <p:ph type="sldNum" sz="quarter" idx="10"/>
          </p:nvPr>
        </p:nvSpPr>
        <p:spPr/>
        <p:txBody>
          <a:bodyPr/>
          <a:lstStyle/>
          <a:p>
            <a:pPr>
              <a:defRPr/>
            </a:pPr>
            <a:fld id="{F2A3B223-7250-40C4-8BED-89B5B77B88F8}" type="slidenum">
              <a:rPr lang="en-US" smtClean="0"/>
              <a:pPr>
                <a:defRPr/>
              </a:pPr>
              <a:t>8</a:t>
            </a:fld>
            <a:endParaRPr lang="en-US" dirty="0"/>
          </a:p>
        </p:txBody>
      </p:sp>
      <p:pic>
        <p:nvPicPr>
          <p:cNvPr id="7" name="Content Placeholder 6" descr="A flowchart shows the Creation of a Source Document. A customer’s order is given as input to data collection. The output from the data collection is given as input to source documents 1, 2, and 3, which are the sales orders. The output from the source documents is given as input to the sales system." title="Figure 2-2: Creation of a Source Document">
            <a:extLst>
              <a:ext uri="{FF2B5EF4-FFF2-40B4-BE49-F238E27FC236}">
                <a16:creationId xmlns:a16="http://schemas.microsoft.com/office/drawing/2014/main" id="{87044894-A386-4BF0-B791-26CFB45967D6}"/>
              </a:ext>
            </a:extLst>
          </p:cNvPr>
          <p:cNvPicPr>
            <a:picLocks noGrp="1" noChangeAspect="1"/>
          </p:cNvPicPr>
          <p:nvPr>
            <p:ph idx="1"/>
          </p:nvPr>
        </p:nvPicPr>
        <p:blipFill>
          <a:blip r:embed="rId2"/>
          <a:stretch>
            <a:fillRect/>
          </a:stretch>
        </p:blipFill>
        <p:spPr>
          <a:xfrm>
            <a:off x="457200" y="1347592"/>
            <a:ext cx="8231188" cy="4696216"/>
          </a:xfrm>
          <a:prstGeom prst="rect">
            <a:avLst/>
          </a:prstGeom>
        </p:spPr>
      </p:pic>
    </p:spTree>
    <p:extLst>
      <p:ext uri="{BB962C8B-B14F-4D97-AF65-F5344CB8AC3E}">
        <p14:creationId xmlns:p14="http://schemas.microsoft.com/office/powerpoint/2010/main" val="25310137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A4AA83-299B-44ED-8AC0-B3CABCE21D94}"/>
              </a:ext>
            </a:extLst>
          </p:cNvPr>
          <p:cNvSpPr>
            <a:spLocks noGrp="1"/>
          </p:cNvSpPr>
          <p:nvPr>
            <p:ph type="title"/>
          </p:nvPr>
        </p:nvSpPr>
        <p:spPr/>
        <p:txBody>
          <a:bodyPr/>
          <a:lstStyle/>
          <a:p>
            <a:r>
              <a:rPr lang="en-US" dirty="0"/>
              <a:t>A Product Document</a:t>
            </a:r>
          </a:p>
        </p:txBody>
      </p:sp>
      <p:sp>
        <p:nvSpPr>
          <p:cNvPr id="4" name="Slide Number Placeholder 3">
            <a:extLst>
              <a:ext uri="{FF2B5EF4-FFF2-40B4-BE49-F238E27FC236}">
                <a16:creationId xmlns:a16="http://schemas.microsoft.com/office/drawing/2014/main" id="{CF18F1C3-783B-48FC-9470-DD91D8A9F810}"/>
              </a:ext>
            </a:extLst>
          </p:cNvPr>
          <p:cNvSpPr>
            <a:spLocks noGrp="1"/>
          </p:cNvSpPr>
          <p:nvPr>
            <p:ph type="sldNum" sz="quarter" idx="10"/>
          </p:nvPr>
        </p:nvSpPr>
        <p:spPr/>
        <p:txBody>
          <a:bodyPr/>
          <a:lstStyle/>
          <a:p>
            <a:pPr>
              <a:defRPr/>
            </a:pPr>
            <a:fld id="{F2A3B223-7250-40C4-8BED-89B5B77B88F8}" type="slidenum">
              <a:rPr lang="en-US" smtClean="0"/>
              <a:pPr>
                <a:defRPr/>
              </a:pPr>
              <a:t>9</a:t>
            </a:fld>
            <a:endParaRPr lang="en-US" dirty="0"/>
          </a:p>
        </p:txBody>
      </p:sp>
      <p:pic>
        <p:nvPicPr>
          <p:cNvPr id="8" name="Content Placeholder 7" descr="A circular flowchart shows the creation of a Product Document. A customer’s order is given as input to data collection. The output from the data collection is given as input to source documents 1, 2, and 3, which are sales orders. The output from the source documents is given as input to the sales system.  The output from the sales system is given as input to the product document, which includes a Bill and Remittance Advice which is provided back to the customer." title="Figure 2-3: A Product Document">
            <a:extLst>
              <a:ext uri="{FF2B5EF4-FFF2-40B4-BE49-F238E27FC236}">
                <a16:creationId xmlns:a16="http://schemas.microsoft.com/office/drawing/2014/main" id="{61629966-180E-44D1-AD82-F7857033BC67}"/>
              </a:ext>
            </a:extLst>
          </p:cNvPr>
          <p:cNvPicPr>
            <a:picLocks noGrp="1" noChangeAspect="1"/>
          </p:cNvPicPr>
          <p:nvPr>
            <p:ph idx="1"/>
          </p:nvPr>
        </p:nvPicPr>
        <p:blipFill>
          <a:blip r:embed="rId2"/>
          <a:stretch>
            <a:fillRect/>
          </a:stretch>
        </p:blipFill>
        <p:spPr>
          <a:xfrm>
            <a:off x="664030" y="1066800"/>
            <a:ext cx="7870370" cy="5029200"/>
          </a:xfrm>
          <a:prstGeom prst="rect">
            <a:avLst/>
          </a:prstGeom>
        </p:spPr>
      </p:pic>
    </p:spTree>
    <p:extLst>
      <p:ext uri="{BB962C8B-B14F-4D97-AF65-F5344CB8AC3E}">
        <p14:creationId xmlns:p14="http://schemas.microsoft.com/office/powerpoint/2010/main" val="3753195428"/>
      </p:ext>
    </p:extLst>
  </p:cSld>
  <p:clrMapOvr>
    <a:masterClrMapping/>
  </p:clrMapOvr>
</p:sld>
</file>

<file path=ppt/theme/theme1.xml><?xml version="1.0" encoding="utf-8"?>
<a:theme xmlns:a="http://schemas.openxmlformats.org/drawingml/2006/main" name="Marketing 16x9">
  <a:themeElements>
    <a:clrScheme name="Marketing_16x9">
      <a:dk1>
        <a:srgbClr val="404040"/>
      </a:dk1>
      <a:lt1>
        <a:sysClr val="window" lastClr="FFFFFF"/>
      </a:lt1>
      <a:dk2>
        <a:srgbClr val="000000"/>
      </a:dk2>
      <a:lt2>
        <a:srgbClr val="A1C1DE"/>
      </a:lt2>
      <a:accent1>
        <a:srgbClr val="39527B"/>
      </a:accent1>
      <a:accent2>
        <a:srgbClr val="528DC2"/>
      </a:accent2>
      <a:accent3>
        <a:srgbClr val="7EA939"/>
      </a:accent3>
      <a:accent4>
        <a:srgbClr val="30AEAB"/>
      </a:accent4>
      <a:accent5>
        <a:srgbClr val="31A962"/>
      </a:accent5>
      <a:accent6>
        <a:srgbClr val="78648E"/>
      </a:accent6>
      <a:hlink>
        <a:srgbClr val="7EA939"/>
      </a:hlink>
      <a:folHlink>
        <a:srgbClr val="7F7F7F"/>
      </a:folHlink>
    </a:clrScheme>
    <a:fontScheme name="Corbel">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flip="none" rotWithShape="1">
          <a:gsLst>
            <a:gs pos="0">
              <a:schemeClr val="phClr">
                <a:lumMod val="20000"/>
                <a:lumOff val="80000"/>
              </a:schemeClr>
            </a:gs>
            <a:gs pos="58000">
              <a:schemeClr val="phClr">
                <a:lumMod val="40000"/>
                <a:lumOff val="60000"/>
              </a:schemeClr>
            </a:gs>
            <a:gs pos="100000">
              <a:schemeClr val="phClr"/>
            </a:gs>
          </a:gsLst>
          <a:lin ang="14400000" scaled="0"/>
          <a:tileRect/>
        </a:gradFill>
        <a:gradFill flip="none" rotWithShape="1">
          <a:gsLst>
            <a:gs pos="0">
              <a:schemeClr val="phClr">
                <a:lumMod val="20000"/>
                <a:lumOff val="80000"/>
              </a:schemeClr>
            </a:gs>
            <a:gs pos="58000">
              <a:schemeClr val="phClr">
                <a:lumMod val="40000"/>
                <a:lumOff val="60000"/>
              </a:schemeClr>
            </a:gs>
            <a:gs pos="100000">
              <a:schemeClr val="phClr"/>
            </a:gs>
          </a:gsLst>
          <a:lin ang="17400000" scaled="0"/>
          <a:tileRect/>
        </a:gradFill>
      </a:bgFillStyleLst>
    </a:fmtScheme>
  </a:themeElements>
  <a:objectDefaults/>
  <a:extraClrSchemeLst/>
  <a:extLst>
    <a:ext uri="{05A4C25C-085E-4340-85A3-A5531E510DB2}">
      <thm15:themeFamily xmlns:thm15="http://schemas.microsoft.com/office/thememl/2012/main" name="Presentation2" id="{00FF0F15-0A67-4132-9554-3A7E18B79158}" vid="{DB06C650-5285-4ABC-B218-6159E1D2714F}"/>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Theme1</Template>
  <TotalTime>3132</TotalTime>
  <Words>2483</Words>
  <Application>Microsoft Office PowerPoint</Application>
  <PresentationFormat>On-screen Show (4:3)</PresentationFormat>
  <Paragraphs>298</Paragraphs>
  <Slides>77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77</vt:i4>
      </vt:variant>
    </vt:vector>
  </HeadingPairs>
  <TitlesOfParts>
    <vt:vector size="80" baseType="lpstr">
      <vt:lpstr>Arial</vt:lpstr>
      <vt:lpstr>Corbel</vt:lpstr>
      <vt:lpstr>Marketing 16x9</vt:lpstr>
      <vt:lpstr>Chapter 2  Introduction to Transaction Processing</vt:lpstr>
      <vt:lpstr>Learning Objectives</vt:lpstr>
      <vt:lpstr>An Overview of Transaction Processing</vt:lpstr>
      <vt:lpstr>TRANSACTION CYCLES</vt:lpstr>
      <vt:lpstr>Relationship Between Transaction Cycles</vt:lpstr>
      <vt:lpstr>Accounting Records</vt:lpstr>
      <vt:lpstr>MANUAL SYSTEMS</vt:lpstr>
      <vt:lpstr>Creation of a Source Document</vt:lpstr>
      <vt:lpstr>A Product Document</vt:lpstr>
      <vt:lpstr>A Turnaround Document</vt:lpstr>
      <vt:lpstr>MANUAL SYSTEMS (continued)</vt:lpstr>
      <vt:lpstr>MANUAL SYSTEMS (continued)</vt:lpstr>
      <vt:lpstr>Sales Order Recorded in a Sales Journal</vt:lpstr>
      <vt:lpstr>Sales Journal</vt:lpstr>
      <vt:lpstr>General Journal</vt:lpstr>
      <vt:lpstr>Flow of Information from the Economic Event to the General Ledger</vt:lpstr>
      <vt:lpstr>General Ledger</vt:lpstr>
      <vt:lpstr>General Ledger (continued)</vt:lpstr>
      <vt:lpstr>Relationship between the Subsidiary Ledger and the General Ledger</vt:lpstr>
      <vt:lpstr>THE AUDIT TRAIL</vt:lpstr>
      <vt:lpstr>DIGITAL ACCOUNTING RECORDS</vt:lpstr>
      <vt:lpstr>Digital Accounting Records in a Computer-Based System</vt:lpstr>
      <vt:lpstr>File Structures</vt:lpstr>
      <vt:lpstr>THE FLAT-FILE MODEL</vt:lpstr>
      <vt:lpstr>THE FLAT-FILE MODEL (continued)</vt:lpstr>
      <vt:lpstr>Flat-File Model</vt:lpstr>
      <vt:lpstr>THE DATABASE MODEL</vt:lpstr>
      <vt:lpstr>Database Model</vt:lpstr>
      <vt:lpstr>Documentation Techniques</vt:lpstr>
      <vt:lpstr>DATA FLOW DIAGRAMS AND ENTITY RELATIONSHIP DIAGRAMS</vt:lpstr>
      <vt:lpstr>Data Flow Diagram Symbol Set</vt:lpstr>
      <vt:lpstr>Data Flow Diagram of Purchases System</vt:lpstr>
      <vt:lpstr>Entity Relationships Diagram Symbols</vt:lpstr>
      <vt:lpstr>Data Model</vt:lpstr>
      <vt:lpstr>SYSTEM FLOWCHARTS</vt:lpstr>
      <vt:lpstr>Flowchart Showing Areas of Activity</vt:lpstr>
      <vt:lpstr>Symbol Set for Representing Manual Procedures</vt:lpstr>
      <vt:lpstr>Flowchart Showing Stated Fact 1 Translated into Visual Symbols</vt:lpstr>
      <vt:lpstr>Flowchart Showing Stated Facts 1, 2, and 3 Translated into Visual Symbols</vt:lpstr>
      <vt:lpstr>Flowchart Showing All Stated Facts Translated into Visual Symbols</vt:lpstr>
      <vt:lpstr>Symbol Set for Representing Computer Processes</vt:lpstr>
      <vt:lpstr>Flowchart Showing the Translation of Facts 1, 2, and 3 into Visual Symbols</vt:lpstr>
      <vt:lpstr>PROGRAM FLOWCHARTS</vt:lpstr>
      <vt:lpstr>Flowchart Showing All Facts Translated into Visual Symbols</vt:lpstr>
      <vt:lpstr>Program Flowchart Symbols</vt:lpstr>
      <vt:lpstr>Program Flowchart for Edit Programs</vt:lpstr>
      <vt:lpstr>System Flowchart</vt:lpstr>
      <vt:lpstr>RECORD LAYOUT DIAGRAMS</vt:lpstr>
      <vt:lpstr>Record Layout Diagram for Customer File</vt:lpstr>
      <vt:lpstr>Transaction Processing Models</vt:lpstr>
      <vt:lpstr>Characteristic Differences between Batch and Real-Time Processing</vt:lpstr>
      <vt:lpstr>DIFFERENCES BETWEEN BATCH AND REAL-TIME SYSTEMS</vt:lpstr>
      <vt:lpstr>UPDATING MASTER FILES FROM TRANSACTIONS</vt:lpstr>
      <vt:lpstr>Record Structures for Sales, Inventory, and Accounting Receivable Files</vt:lpstr>
      <vt:lpstr>BATCH PROCESSING USING REAL-TIME DATA COLLECTION</vt:lpstr>
      <vt:lpstr>Batch Processing with Real-Time Data Collection</vt:lpstr>
      <vt:lpstr>REAL-TIME PROCESSING</vt:lpstr>
      <vt:lpstr>Real-Time Processing of Sales Orders</vt:lpstr>
      <vt:lpstr>Data Coding Schemes</vt:lpstr>
      <vt:lpstr>A SYSTEM WITHOUT CODES</vt:lpstr>
      <vt:lpstr>A SYSTEM WITH CODES</vt:lpstr>
      <vt:lpstr>NUMERIC AND ALPHABETIC CODING SCHEMES</vt:lpstr>
      <vt:lpstr>Chart of Accounts</vt:lpstr>
      <vt:lpstr>NUMERIC AND ALPHABETIC CODING SCHEMES (continued)</vt:lpstr>
      <vt:lpstr>NUMERIC AND ALPHABETIC CODING SCHEMES (continued)</vt:lpstr>
      <vt:lpstr>Appendix - Data Structures</vt:lpstr>
      <vt:lpstr>Typical File Processing Operations</vt:lpstr>
      <vt:lpstr>Appendix - Data Structures        (continued)</vt:lpstr>
      <vt:lpstr>Sequential Storage and Access Method</vt:lpstr>
      <vt:lpstr>Appendix - Data Structures        (continued)</vt:lpstr>
      <vt:lpstr>Indexed Random File Structure</vt:lpstr>
      <vt:lpstr>Virtual Storage Access Method (VSAM) Used for Direct Access</vt:lpstr>
      <vt:lpstr>Inserting a Record into a Virtual Storage Access Method File</vt:lpstr>
      <vt:lpstr>Hashing Technique with Pointer to Relocate the Collision Record</vt:lpstr>
      <vt:lpstr>Appendix - Data Structures        (continued)</vt:lpstr>
      <vt:lpstr>A Linked-List File</vt:lpstr>
      <vt:lpstr>Types of Pointers</vt:lpstr>
    </vt:vector>
  </TitlesOfParts>
  <Company>Thomson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HALL, ACCOUNTING INFORMATION SYSTEMS</dc:title>
  <dc:creator>Patrick Wheeler</dc:creator>
  <cp:lastModifiedBy>HPPS</cp:lastModifiedBy>
  <cp:revision>313</cp:revision>
  <dcterms:created xsi:type="dcterms:W3CDTF">2005-09-09T17:17:47Z</dcterms:created>
  <dcterms:modified xsi:type="dcterms:W3CDTF">2018-02-06T17:46:25Z</dcterms:modified>
</cp:coreProperties>
</file>